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62" r:id="rId5"/>
    <p:sldId id="284" r:id="rId6"/>
    <p:sldId id="286" r:id="rId7"/>
    <p:sldId id="288" r:id="rId8"/>
    <p:sldId id="290" r:id="rId9"/>
    <p:sldId id="289" r:id="rId10"/>
    <p:sldId id="263" r:id="rId11"/>
    <p:sldId id="291" r:id="rId12"/>
    <p:sldId id="266" r:id="rId13"/>
    <p:sldId id="264" r:id="rId14"/>
    <p:sldId id="268" r:id="rId15"/>
    <p:sldId id="267" r:id="rId16"/>
    <p:sldId id="292" r:id="rId17"/>
    <p:sldId id="269" r:id="rId18"/>
    <p:sldId id="272" r:id="rId19"/>
    <p:sldId id="270" r:id="rId20"/>
    <p:sldId id="271" r:id="rId21"/>
    <p:sldId id="273" r:id="rId22"/>
    <p:sldId id="275" r:id="rId23"/>
    <p:sldId id="280" r:id="rId24"/>
    <p:sldId id="281" r:id="rId25"/>
    <p:sldId id="279" r:id="rId26"/>
    <p:sldId id="276" r:id="rId27"/>
    <p:sldId id="277" r:id="rId28"/>
    <p:sldId id="282" r:id="rId29"/>
    <p:sldId id="283" r:id="rId30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FF"/>
    <a:srgbClr val="00FF77"/>
    <a:srgbClr val="6ECEFF"/>
    <a:srgbClr val="0094FF"/>
    <a:srgbClr val="B5FFF6"/>
    <a:srgbClr val="00FF75"/>
    <a:srgbClr val="E0FF8E"/>
    <a:srgbClr val="A2FF67"/>
    <a:srgbClr val="D29E02"/>
    <a:srgbClr val="A77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7"/>
    <p:restoredTop sz="94585"/>
  </p:normalViewPr>
  <p:slideViewPr>
    <p:cSldViewPr snapToGrid="0" snapToObjects="1">
      <p:cViewPr>
        <p:scale>
          <a:sx n="100" d="100"/>
          <a:sy n="100" d="100"/>
        </p:scale>
        <p:origin x="5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0F215-A22B-2746-A640-FC2A5461F260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72536-E064-E640-9FF7-5FB8BD1F97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7650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02254-4772-6541-AF60-4EDA69B0969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1EFDEF-81B5-C740-8B07-B56145103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28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EFDEF-81B5-C740-8B07-B561451031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9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EFDEF-81B5-C740-8B07-B5614510318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11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EFDEF-81B5-C740-8B07-B561451031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93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EFDEF-81B5-C740-8B07-B561451031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079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6C609-8B3A-054A-9B91-CF0E532ACA12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D4FE3-9BF5-794A-9F8A-6C9D70B7D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8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ooDL/TSSS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Implicit Syntax for Targeted Sentiment Analysis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Yuze Gao, </a:t>
            </a:r>
            <a:r>
              <a:rPr lang="en-US" b="1" dirty="0" smtClean="0">
                <a:solidFill>
                  <a:srgbClr val="0069FF"/>
                </a:solidFill>
              </a:rPr>
              <a:t>Yue Zhang </a:t>
            </a:r>
            <a:r>
              <a:rPr lang="en-US" dirty="0" smtClean="0"/>
              <a:t>and Tong Xiao</a:t>
            </a:r>
          </a:p>
          <a:p>
            <a:endParaRPr lang="en-US" dirty="0"/>
          </a:p>
          <a:p>
            <a:r>
              <a:rPr lang="en-US" dirty="0" smtClean="0"/>
              <a:t>November 27, 2017, </a:t>
            </a:r>
            <a:r>
              <a:rPr lang="en-US" dirty="0" err="1" smtClean="0"/>
              <a:t>TaiWan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213973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Syntax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help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improve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targeted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</a:p>
          <a:p>
            <a:r>
              <a:rPr lang="en-US" altLang="zh-CN" dirty="0" smtClean="0">
                <a:solidFill>
                  <a:srgbClr val="0069FF"/>
                </a:solidFill>
              </a:rPr>
              <a:t>Purpose: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how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to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utilize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the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syntax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information</a:t>
            </a:r>
            <a:r>
              <a:rPr lang="zh-CN" altLang="en-US" dirty="0" smtClean="0">
                <a:solidFill>
                  <a:srgbClr val="0069FF"/>
                </a:solidFill>
              </a:rPr>
              <a:t> </a:t>
            </a:r>
            <a:r>
              <a:rPr lang="en-US" altLang="zh-CN" dirty="0" smtClean="0">
                <a:solidFill>
                  <a:srgbClr val="0069FF"/>
                </a:solidFill>
              </a:rPr>
              <a:t>properly</a:t>
            </a:r>
            <a:endParaRPr lang="en-US" dirty="0" smtClean="0">
              <a:solidFill>
                <a:srgbClr val="0069FF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128059" y="3690850"/>
            <a:ext cx="8412478" cy="1963443"/>
            <a:chOff x="2128059" y="3275215"/>
            <a:chExt cx="8412478" cy="1963443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3774513" y="4499244"/>
              <a:ext cx="349836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774512" y="3893924"/>
              <a:ext cx="3498362" cy="10457"/>
            </a:xfrm>
            <a:prstGeom prst="straightConnector1">
              <a:avLst/>
            </a:prstGeom>
            <a:ln w="38100">
              <a:solidFill>
                <a:srgbClr val="0094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/>
            <p:cNvSpPr/>
            <p:nvPr/>
          </p:nvSpPr>
          <p:spPr>
            <a:xfrm>
              <a:off x="4599027" y="3275215"/>
              <a:ext cx="1875904" cy="196344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412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Multidocument 21"/>
            <p:cNvSpPr>
              <a:spLocks noChangeAspect="1"/>
            </p:cNvSpPr>
            <p:nvPr/>
          </p:nvSpPr>
          <p:spPr>
            <a:xfrm>
              <a:off x="2244435" y="3574468"/>
              <a:ext cx="1512000" cy="1664190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128059" y="4093145"/>
              <a:ext cx="1498460" cy="733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/>
                <a:t>Syntax</a:t>
              </a:r>
              <a:endParaRPr lang="en-US" altLang="zh-CN" dirty="0"/>
            </a:p>
            <a:p>
              <a:pPr algn="ctr"/>
              <a:r>
                <a:rPr lang="en-US" altLang="zh-CN" dirty="0" smtClean="0"/>
                <a:t>Information</a:t>
              </a:r>
              <a:endParaRPr lang="en-US" dirty="0"/>
            </a:p>
          </p:txBody>
        </p:sp>
        <p:sp>
          <p:nvSpPr>
            <p:cNvPr id="27" name="Direct Access Storage 26"/>
            <p:cNvSpPr/>
            <p:nvPr/>
          </p:nvSpPr>
          <p:spPr>
            <a:xfrm rot="16200000">
              <a:off x="7370853" y="3409990"/>
              <a:ext cx="1302502" cy="1498460"/>
            </a:xfrm>
            <a:prstGeom prst="flowChartMagneticDrum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319294" y="4026924"/>
              <a:ext cx="14354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/>
                <a:t>Sentiment</a:t>
              </a:r>
            </a:p>
            <a:p>
              <a:pPr algn="ctr"/>
              <a:r>
                <a:rPr lang="en-US" altLang="zh-CN" dirty="0" smtClean="0"/>
                <a:t>Analysis</a:t>
              </a:r>
              <a:endParaRPr lang="en-US" dirty="0"/>
            </a:p>
          </p:txBody>
        </p:sp>
        <p:sp>
          <p:nvSpPr>
            <p:cNvPr id="40" name="Smiley Face 39"/>
            <p:cNvSpPr>
              <a:spLocks noChangeAspect="1"/>
            </p:cNvSpPr>
            <p:nvPr/>
          </p:nvSpPr>
          <p:spPr>
            <a:xfrm>
              <a:off x="9459882" y="3841271"/>
              <a:ext cx="612000" cy="612000"/>
            </a:xfrm>
            <a:prstGeom prst="smileyFace">
              <a:avLst/>
            </a:prstGeom>
            <a:solidFill>
              <a:srgbClr val="7030A0">
                <a:alpha val="65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Arrow Connector 41"/>
            <p:cNvCxnSpPr>
              <a:stCxn id="27" idx="2"/>
              <a:endCxn id="40" idx="2"/>
            </p:cNvCxnSpPr>
            <p:nvPr/>
          </p:nvCxnSpPr>
          <p:spPr>
            <a:xfrm flipV="1">
              <a:off x="8771334" y="4147271"/>
              <a:ext cx="688548" cy="11949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74524" y="4499244"/>
              <a:ext cx="1826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7030A0"/>
                  </a:solidFill>
                  <a:latin typeface="Times" charset="0"/>
                  <a:ea typeface="Times" charset="0"/>
                  <a:cs typeface="Times" charset="0"/>
                </a:rPr>
                <a:t>explicit</a:t>
              </a:r>
              <a:r>
                <a:rPr lang="en-US" i="1" dirty="0">
                  <a:solidFill>
                    <a:srgbClr val="7030A0"/>
                  </a:solidFill>
                </a:rPr>
                <a:t> </a:t>
              </a:r>
              <a:r>
                <a:rPr lang="zh-CN" altLang="en-US" dirty="0" smtClean="0">
                  <a:solidFill>
                    <a:srgbClr val="7030A0"/>
                  </a:solidFill>
                </a:rPr>
                <a:t> </a:t>
              </a:r>
              <a:r>
                <a:rPr lang="en-US" altLang="zh-CN" dirty="0" smtClean="0">
                  <a:solidFill>
                    <a:srgbClr val="7030A0"/>
                  </a:solidFill>
                </a:rPr>
                <a:t>methods</a:t>
              </a:r>
              <a:endParaRPr lang="en-US" dirty="0">
                <a:solidFill>
                  <a:srgbClr val="7030A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66323" y="3524592"/>
              <a:ext cx="21162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094FF"/>
                  </a:solidFill>
                </a:rPr>
                <a:t> </a:t>
              </a:r>
              <a:r>
                <a:rPr lang="en-US" b="1" i="1" dirty="0" smtClean="0">
                  <a:solidFill>
                    <a:srgbClr val="0094FF"/>
                  </a:solidFill>
                  <a:latin typeface="Times" charset="0"/>
                  <a:ea typeface="Times" charset="0"/>
                  <a:cs typeface="Times" charset="0"/>
                </a:rPr>
                <a:t>implicit</a:t>
              </a:r>
              <a:r>
                <a:rPr lang="en-US" b="1" dirty="0" smtClean="0">
                  <a:solidFill>
                    <a:srgbClr val="0094FF"/>
                  </a:solidFill>
                </a:rPr>
                <a:t> </a:t>
              </a:r>
              <a:r>
                <a:rPr lang="zh-CN" altLang="en-US" b="1" dirty="0" smtClean="0">
                  <a:solidFill>
                    <a:srgbClr val="0094FF"/>
                  </a:solidFill>
                </a:rPr>
                <a:t> </a:t>
              </a:r>
              <a:r>
                <a:rPr lang="en-US" altLang="zh-CN" b="1" dirty="0" smtClean="0">
                  <a:solidFill>
                    <a:srgbClr val="0094FF"/>
                  </a:solidFill>
                </a:rPr>
                <a:t>methods</a:t>
              </a:r>
              <a:endParaRPr lang="en-US" b="1" dirty="0">
                <a:solidFill>
                  <a:srgbClr val="0094FF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177249" y="3524595"/>
              <a:ext cx="1363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Sentiment</a:t>
              </a:r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290985" y="3995233"/>
              <a:ext cx="1030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/>
                <a:t>OR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469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6064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Directly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parser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output</a:t>
            </a:r>
            <a:r>
              <a:rPr lang="zh-CN" altLang="en-US" dirty="0" smtClean="0"/>
              <a:t> </a:t>
            </a:r>
            <a:r>
              <a:rPr lang="en-US" altLang="zh-CN" dirty="0" smtClean="0"/>
              <a:t>suffer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error</a:t>
            </a:r>
            <a:r>
              <a:rPr lang="zh-CN" altLang="en-US" dirty="0" smtClean="0"/>
              <a:t> </a:t>
            </a:r>
            <a:r>
              <a:rPr lang="en-US" dirty="0"/>
              <a:t>propagation</a:t>
            </a:r>
            <a:r>
              <a:rPr lang="zh-CN" altLang="en-US" dirty="0" smtClean="0"/>
              <a:t> </a:t>
            </a:r>
            <a:endParaRPr lang="en-US" dirty="0" smtClean="0">
              <a:solidFill>
                <a:srgbClr val="0069FF"/>
              </a:solidFill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128059" y="3690850"/>
            <a:ext cx="8412478" cy="1963443"/>
            <a:chOff x="2128059" y="3275215"/>
            <a:chExt cx="8412478" cy="1963443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3774513" y="4499244"/>
              <a:ext cx="3498361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774512" y="3893924"/>
              <a:ext cx="3498362" cy="10457"/>
            </a:xfrm>
            <a:prstGeom prst="straightConnector1">
              <a:avLst/>
            </a:prstGeom>
            <a:ln w="38100">
              <a:solidFill>
                <a:srgbClr val="0094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/>
            <p:cNvSpPr/>
            <p:nvPr/>
          </p:nvSpPr>
          <p:spPr>
            <a:xfrm>
              <a:off x="4599027" y="3275215"/>
              <a:ext cx="1875904" cy="196344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412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Multidocument 21"/>
            <p:cNvSpPr>
              <a:spLocks noChangeAspect="1"/>
            </p:cNvSpPr>
            <p:nvPr/>
          </p:nvSpPr>
          <p:spPr>
            <a:xfrm>
              <a:off x="2244435" y="3574468"/>
              <a:ext cx="1512000" cy="1664190"/>
            </a:xfrm>
            <a:prstGeom prst="flowChartMultidocumen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128059" y="4093145"/>
              <a:ext cx="1498460" cy="733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/>
                <a:t>Syntax</a:t>
              </a:r>
              <a:endParaRPr lang="en-US" altLang="zh-CN" dirty="0"/>
            </a:p>
            <a:p>
              <a:pPr algn="ctr"/>
              <a:r>
                <a:rPr lang="en-US" altLang="zh-CN" dirty="0" smtClean="0"/>
                <a:t>Information</a:t>
              </a:r>
              <a:endParaRPr lang="en-US" dirty="0"/>
            </a:p>
          </p:txBody>
        </p:sp>
        <p:sp>
          <p:nvSpPr>
            <p:cNvPr id="27" name="Direct Access Storage 26"/>
            <p:cNvSpPr/>
            <p:nvPr/>
          </p:nvSpPr>
          <p:spPr>
            <a:xfrm rot="16200000">
              <a:off x="7370853" y="3409990"/>
              <a:ext cx="1302502" cy="1498460"/>
            </a:xfrm>
            <a:prstGeom prst="flowChartMagneticDrum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319294" y="4026924"/>
              <a:ext cx="14354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 smtClean="0"/>
                <a:t>Sentiment</a:t>
              </a:r>
            </a:p>
            <a:p>
              <a:pPr algn="ctr"/>
              <a:r>
                <a:rPr lang="en-US" altLang="zh-CN" dirty="0" smtClean="0"/>
                <a:t>Analysis</a:t>
              </a:r>
              <a:endParaRPr lang="en-US" dirty="0"/>
            </a:p>
          </p:txBody>
        </p:sp>
        <p:sp>
          <p:nvSpPr>
            <p:cNvPr id="40" name="Smiley Face 39"/>
            <p:cNvSpPr>
              <a:spLocks noChangeAspect="1"/>
            </p:cNvSpPr>
            <p:nvPr/>
          </p:nvSpPr>
          <p:spPr>
            <a:xfrm>
              <a:off x="9459882" y="3841271"/>
              <a:ext cx="612000" cy="612000"/>
            </a:xfrm>
            <a:prstGeom prst="smileyFace">
              <a:avLst/>
            </a:prstGeom>
            <a:solidFill>
              <a:srgbClr val="7030A0">
                <a:alpha val="65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Arrow Connector 41"/>
            <p:cNvCxnSpPr>
              <a:stCxn id="27" idx="2"/>
              <a:endCxn id="40" idx="2"/>
            </p:cNvCxnSpPr>
            <p:nvPr/>
          </p:nvCxnSpPr>
          <p:spPr>
            <a:xfrm flipV="1">
              <a:off x="8771334" y="4147271"/>
              <a:ext cx="688548" cy="11949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674524" y="4499244"/>
              <a:ext cx="1826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rgbClr val="7030A0"/>
                  </a:solidFill>
                  <a:latin typeface="Times" charset="0"/>
                  <a:ea typeface="Times" charset="0"/>
                  <a:cs typeface="Times" charset="0"/>
                </a:rPr>
                <a:t>explicit</a:t>
              </a:r>
              <a:r>
                <a:rPr lang="en-US" i="1" dirty="0">
                  <a:solidFill>
                    <a:srgbClr val="7030A0"/>
                  </a:solidFill>
                </a:rPr>
                <a:t> </a:t>
              </a:r>
              <a:r>
                <a:rPr lang="zh-CN" altLang="en-US" dirty="0" smtClean="0">
                  <a:solidFill>
                    <a:srgbClr val="7030A0"/>
                  </a:solidFill>
                </a:rPr>
                <a:t> </a:t>
              </a:r>
              <a:r>
                <a:rPr lang="en-US" altLang="zh-CN" dirty="0" smtClean="0">
                  <a:solidFill>
                    <a:srgbClr val="7030A0"/>
                  </a:solidFill>
                </a:rPr>
                <a:t>methods</a:t>
              </a:r>
              <a:endParaRPr lang="en-US" dirty="0">
                <a:solidFill>
                  <a:srgbClr val="7030A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66323" y="3524592"/>
              <a:ext cx="21162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094FF"/>
                  </a:solidFill>
                </a:rPr>
                <a:t> </a:t>
              </a:r>
              <a:r>
                <a:rPr lang="en-US" b="1" i="1" dirty="0" smtClean="0">
                  <a:solidFill>
                    <a:srgbClr val="0094FF"/>
                  </a:solidFill>
                  <a:latin typeface="Times" charset="0"/>
                  <a:ea typeface="Times" charset="0"/>
                  <a:cs typeface="Times" charset="0"/>
                </a:rPr>
                <a:t>implicit</a:t>
              </a:r>
              <a:r>
                <a:rPr lang="en-US" b="1" dirty="0" smtClean="0">
                  <a:solidFill>
                    <a:srgbClr val="0094FF"/>
                  </a:solidFill>
                </a:rPr>
                <a:t> </a:t>
              </a:r>
              <a:r>
                <a:rPr lang="zh-CN" altLang="en-US" b="1" dirty="0" smtClean="0">
                  <a:solidFill>
                    <a:srgbClr val="0094FF"/>
                  </a:solidFill>
                </a:rPr>
                <a:t> </a:t>
              </a:r>
              <a:r>
                <a:rPr lang="en-US" altLang="zh-CN" b="1" dirty="0" smtClean="0">
                  <a:solidFill>
                    <a:srgbClr val="0094FF"/>
                  </a:solidFill>
                </a:rPr>
                <a:t>methods</a:t>
              </a:r>
              <a:endParaRPr lang="en-US" b="1" dirty="0">
                <a:solidFill>
                  <a:srgbClr val="0094FF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177249" y="3524595"/>
              <a:ext cx="1363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Sentiment</a:t>
              </a:r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290985" y="3995233"/>
              <a:ext cx="10307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/>
                <a:t>OR</a:t>
              </a:r>
              <a:endParaRPr lang="en-US" sz="2400" dirty="0"/>
            </a:p>
          </p:txBody>
        </p:sp>
      </p:grpSp>
      <p:sp>
        <p:nvSpPr>
          <p:cNvPr id="18" name="Multiply 17"/>
          <p:cNvSpPr>
            <a:spLocks noChangeAspect="1"/>
          </p:cNvSpPr>
          <p:nvPr/>
        </p:nvSpPr>
        <p:spPr>
          <a:xfrm>
            <a:off x="5283893" y="4878295"/>
            <a:ext cx="442500" cy="442500"/>
          </a:xfrm>
          <a:prstGeom prst="mathMultiply">
            <a:avLst>
              <a:gd name="adj1" fmla="val 714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62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Structure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886" y="2558733"/>
            <a:ext cx="5586153" cy="314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73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Structure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886" y="2558733"/>
            <a:ext cx="5586153" cy="3142211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3072384" y="3823853"/>
            <a:ext cx="4741578" cy="781397"/>
          </a:xfrm>
          <a:prstGeom prst="roundRect">
            <a:avLst/>
          </a:prstGeom>
          <a:solidFill>
            <a:schemeClr val="accent1">
              <a:alpha val="28000"/>
            </a:schemeClr>
          </a:solidFill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427887" y="4012908"/>
            <a:ext cx="1446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Pre-trained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52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POS-tagging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89" name="Group 88"/>
          <p:cNvGrpSpPr>
            <a:grpSpLocks noChangeAspect="1"/>
          </p:cNvGrpSpPr>
          <p:nvPr/>
        </p:nvGrpSpPr>
        <p:grpSpPr>
          <a:xfrm>
            <a:off x="1463054" y="2569260"/>
            <a:ext cx="6588000" cy="3980818"/>
            <a:chOff x="261260" y="0"/>
            <a:chExt cx="11573691" cy="6727188"/>
          </a:xfrm>
        </p:grpSpPr>
        <p:sp>
          <p:nvSpPr>
            <p:cNvPr id="90" name="Rounded Rectangle 89"/>
            <p:cNvSpPr/>
            <p:nvPr/>
          </p:nvSpPr>
          <p:spPr>
            <a:xfrm>
              <a:off x="719119" y="4721796"/>
              <a:ext cx="10796211" cy="961327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1185162" y="4772529"/>
              <a:ext cx="1753987" cy="1931435"/>
              <a:chOff x="2533264" y="4352544"/>
              <a:chExt cx="818863" cy="938119"/>
            </a:xfrm>
            <a:noFill/>
          </p:grpSpPr>
          <p:sp>
            <p:nvSpPr>
              <p:cNvPr id="152" name="Oval 151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2533264" y="4962251"/>
                <a:ext cx="818863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4" name="Straight Arrow Connector 153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Rounded Rectangle 91"/>
            <p:cNvSpPr/>
            <p:nvPr/>
          </p:nvSpPr>
          <p:spPr>
            <a:xfrm>
              <a:off x="261260" y="2983555"/>
              <a:ext cx="11573691" cy="963536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>
                <a:solidFill>
                  <a:schemeClr val="tx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950525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2793783" y="3122122"/>
              <a:ext cx="763105" cy="733480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8721540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10609874" y="3115815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4909070" y="3139121"/>
              <a:ext cx="3106731" cy="6241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/>
                <a:t>bilstm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layers</a:t>
              </a:r>
              <a:endParaRPr lang="en-US" sz="9600" i="1" dirty="0"/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2939151" y="4795753"/>
              <a:ext cx="1770061" cy="1931435"/>
              <a:chOff x="2533264" y="4352544"/>
              <a:chExt cx="826369" cy="938119"/>
            </a:xfrm>
            <a:noFill/>
          </p:grpSpPr>
          <p:sp>
            <p:nvSpPr>
              <p:cNvPr id="149" name="Oval 148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2533264" y="4962251"/>
                <a:ext cx="826369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1" name="Straight Arrow Connector 150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/>
            <p:cNvGrpSpPr/>
            <p:nvPr/>
          </p:nvGrpSpPr>
          <p:grpSpPr>
            <a:xfrm>
              <a:off x="8655204" y="4795732"/>
              <a:ext cx="3179740" cy="1931433"/>
              <a:chOff x="2528727" y="4352544"/>
              <a:chExt cx="1484490" cy="938121"/>
            </a:xfrm>
            <a:noFill/>
          </p:grpSpPr>
          <p:sp>
            <p:nvSpPr>
              <p:cNvPr id="146" name="Oval 145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2528727" y="4962252"/>
                <a:ext cx="1484490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n-1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8" name="Straight Arrow Connector 147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/>
            <p:cNvGrpSpPr/>
            <p:nvPr/>
          </p:nvGrpSpPr>
          <p:grpSpPr>
            <a:xfrm>
              <a:off x="10425268" y="4795735"/>
              <a:ext cx="1409683" cy="1931431"/>
              <a:chOff x="2524187" y="4352544"/>
              <a:chExt cx="658122" cy="938120"/>
            </a:xfrm>
            <a:noFill/>
          </p:grpSpPr>
          <p:sp>
            <p:nvSpPr>
              <p:cNvPr id="143" name="Oval 142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2524187" y="4962251"/>
                <a:ext cx="658122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5" name="Straight Arrow Connector 144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1" name="Straight Arrow Connector 100"/>
            <p:cNvCxnSpPr/>
            <p:nvPr/>
          </p:nvCxnSpPr>
          <p:spPr>
            <a:xfrm>
              <a:off x="1713626" y="3488862"/>
              <a:ext cx="1080157" cy="0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V="1">
              <a:off x="9484637" y="3482554"/>
              <a:ext cx="1125230" cy="6307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 flipV="1">
              <a:off x="3556883" y="3481754"/>
              <a:ext cx="1352186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7156473" y="3481754"/>
              <a:ext cx="153769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" name="Group 104"/>
            <p:cNvGrpSpPr/>
            <p:nvPr/>
          </p:nvGrpSpPr>
          <p:grpSpPr>
            <a:xfrm>
              <a:off x="719120" y="932077"/>
              <a:ext cx="10796210" cy="1194774"/>
              <a:chOff x="2301838" y="2052118"/>
              <a:chExt cx="5040301" cy="580314"/>
            </a:xfrm>
            <a:noFill/>
          </p:grpSpPr>
          <p:sp>
            <p:nvSpPr>
              <p:cNvPr id="137" name="Rounded Rectangle 136"/>
              <p:cNvSpPr/>
              <p:nvPr/>
            </p:nvSpPr>
            <p:spPr>
              <a:xfrm>
                <a:off x="2301838" y="2165505"/>
                <a:ext cx="5040301" cy="466927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Oval 137"/>
              <p:cNvSpPr>
                <a:spLocks noChangeAspect="1"/>
              </p:cNvSpPr>
              <p:nvPr/>
            </p:nvSpPr>
            <p:spPr>
              <a:xfrm>
                <a:off x="2521062" y="2201130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3890006" y="2052118"/>
                <a:ext cx="2186294" cy="530510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mr-IN" altLang="zh-CN" sz="3600" i="1" dirty="0" smtClean="0"/>
                  <a:t>…</a:t>
                </a:r>
                <a:r>
                  <a:rPr lang="zh-CN" altLang="en-US" sz="3600" i="1" dirty="0" smtClean="0"/>
                  <a:t>  </a:t>
                </a:r>
                <a:r>
                  <a:rPr lang="en-US" altLang="zh-CN" i="1" dirty="0" smtClean="0"/>
                  <a:t>classifier</a:t>
                </a:r>
                <a:r>
                  <a:rPr lang="zh-CN" altLang="en-US" i="1" dirty="0" smtClean="0"/>
                  <a:t> </a:t>
                </a:r>
                <a:r>
                  <a:rPr lang="en-US" altLang="zh-CN" i="1" dirty="0" smtClean="0"/>
                  <a:t>layer</a:t>
                </a:r>
                <a:r>
                  <a:rPr lang="zh-CN" altLang="en-US" sz="3600" i="1" dirty="0" smtClean="0"/>
                  <a:t>  </a:t>
                </a:r>
                <a:r>
                  <a:rPr lang="mr-IN" altLang="zh-CN" sz="3600" i="1" dirty="0" smtClean="0"/>
                  <a:t>…</a:t>
                </a:r>
                <a:endParaRPr lang="en-US" sz="3600" i="1" dirty="0"/>
              </a:p>
            </p:txBody>
          </p:sp>
          <p:sp>
            <p:nvSpPr>
              <p:cNvPr id="140" name="Oval 139"/>
              <p:cNvSpPr>
                <a:spLocks noChangeAspect="1"/>
              </p:cNvSpPr>
              <p:nvPr/>
            </p:nvSpPr>
            <p:spPr>
              <a:xfrm>
                <a:off x="3339924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Oval 140"/>
              <p:cNvSpPr>
                <a:spLocks noChangeAspect="1"/>
              </p:cNvSpPr>
              <p:nvPr/>
            </p:nvSpPr>
            <p:spPr>
              <a:xfrm>
                <a:off x="6013050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Oval 141"/>
              <p:cNvSpPr>
                <a:spLocks noChangeAspect="1"/>
              </p:cNvSpPr>
              <p:nvPr/>
            </p:nvSpPr>
            <p:spPr>
              <a:xfrm>
                <a:off x="6843956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06" name="Straight Arrow Connector 105"/>
            <p:cNvCxnSpPr/>
            <p:nvPr/>
          </p:nvCxnSpPr>
          <p:spPr>
            <a:xfrm flipH="1" flipV="1">
              <a:off x="1332078" y="3855601"/>
              <a:ext cx="242173" cy="91692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H="1" flipV="1">
              <a:off x="3175333" y="3855601"/>
              <a:ext cx="152900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9054010" y="3855601"/>
              <a:ext cx="49083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10833792" y="3849294"/>
              <a:ext cx="157635" cy="94645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1332078" y="1980048"/>
              <a:ext cx="242173" cy="11420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3175333" y="2003275"/>
              <a:ext cx="152900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 flipV="1">
              <a:off x="9054010" y="2003275"/>
              <a:ext cx="49083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H="1" flipV="1">
              <a:off x="10833792" y="2003275"/>
              <a:ext cx="157635" cy="111254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/>
            <p:cNvSpPr txBox="1"/>
            <p:nvPr/>
          </p:nvSpPr>
          <p:spPr>
            <a:xfrm>
              <a:off x="4193330" y="4515332"/>
              <a:ext cx="4467387" cy="10922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3600" i="1" dirty="0" smtClean="0"/>
                <a:t>…</a:t>
              </a:r>
              <a:r>
                <a:rPr lang="zh-CN" altLang="en-US" sz="3600" i="1" dirty="0" smtClean="0"/>
                <a:t>  </a:t>
              </a:r>
              <a:r>
                <a:rPr lang="en-US" altLang="zh-CN" i="1" dirty="0" smtClean="0"/>
                <a:t>inputs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</a:t>
              </a:r>
              <a:r>
                <a:rPr lang="zh-CN" altLang="en-US" sz="3600" i="1" dirty="0" smtClean="0"/>
                <a:t>  </a:t>
              </a:r>
              <a:r>
                <a:rPr lang="mr-IN" altLang="zh-CN" sz="3600" i="1" dirty="0" smtClean="0"/>
                <a:t>…</a:t>
              </a:r>
              <a:endParaRPr lang="en-US" sz="3600" i="1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418130" y="5497031"/>
              <a:ext cx="3870064" cy="1196257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4000" i="1" dirty="0" smtClean="0"/>
                <a:t>…</a:t>
              </a:r>
              <a:r>
                <a:rPr lang="zh-CN" altLang="en-US" sz="4000" i="1" dirty="0" smtClean="0"/>
                <a:t>  </a:t>
              </a:r>
              <a:r>
                <a:rPr lang="en-US" altLang="zh-CN" i="1" dirty="0" smtClean="0"/>
                <a:t>words</a:t>
              </a:r>
              <a:r>
                <a:rPr lang="zh-CN" altLang="en-US" sz="4000" i="1" dirty="0" smtClean="0"/>
                <a:t>  </a:t>
              </a:r>
              <a:r>
                <a:rPr lang="mr-IN" altLang="zh-CN" sz="4000" i="1" dirty="0" smtClean="0"/>
                <a:t>…</a:t>
              </a:r>
              <a:endParaRPr lang="en-US" sz="4000" i="1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038935" y="9107"/>
              <a:ext cx="1900215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2795781" y="7890"/>
              <a:ext cx="216406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466211" y="7816"/>
              <a:ext cx="336873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425271" y="0"/>
              <a:ext cx="1409677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120" name="Straight Arrow Connector 119"/>
            <p:cNvCxnSpPr/>
            <p:nvPr/>
          </p:nvCxnSpPr>
          <p:spPr>
            <a:xfrm flipH="1" flipV="1">
              <a:off x="1332080" y="753045"/>
              <a:ext cx="242173" cy="48582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flipH="1" flipV="1">
              <a:off x="3175336" y="651399"/>
              <a:ext cx="152900" cy="5682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flipH="1" flipV="1">
              <a:off x="9054004" y="707279"/>
              <a:ext cx="2" cy="53158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 flipH="1" flipV="1">
              <a:off x="10777042" y="676797"/>
              <a:ext cx="56792" cy="58529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/>
            <p:cNvSpPr txBox="1"/>
            <p:nvPr/>
          </p:nvSpPr>
          <p:spPr>
            <a:xfrm>
              <a:off x="1297764" y="1367424"/>
              <a:ext cx="143386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3027613" y="1356962"/>
              <a:ext cx="164976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747154" y="1329724"/>
              <a:ext cx="1405091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10493306" y="1356962"/>
              <a:ext cx="123307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14790" y="3205282"/>
              <a:ext cx="146193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1278598" y="4845867"/>
              <a:ext cx="766513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2834750" y="3188765"/>
              <a:ext cx="879038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3000400" y="4845867"/>
              <a:ext cx="1676980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690624" y="3205282"/>
              <a:ext cx="1734645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709808" y="4845867"/>
              <a:ext cx="1715459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0678067" y="3205282"/>
              <a:ext cx="115687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10533547" y="4892316"/>
              <a:ext cx="1276237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4908153" y="101827"/>
              <a:ext cx="3295296" cy="884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altLang="zh-CN" sz="2800" dirty="0" smtClean="0"/>
                <a:t>…</a:t>
              </a:r>
              <a:r>
                <a:rPr lang="zh-CN" altLang="en-US" dirty="0" smtClean="0"/>
                <a:t>    </a:t>
              </a:r>
              <a:r>
                <a:rPr lang="en-US" altLang="zh-CN" dirty="0" smtClean="0"/>
                <a:t>tags</a:t>
              </a:r>
              <a:r>
                <a:rPr lang="zh-CN" altLang="en-US" dirty="0" smtClean="0"/>
                <a:t>    </a:t>
              </a:r>
              <a:r>
                <a:rPr lang="mr-IN" altLang="zh-CN" sz="2800" dirty="0" smtClean="0"/>
                <a:t>…</a:t>
              </a:r>
              <a:endParaRPr lang="en-US" sz="2400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932" y="4265378"/>
            <a:ext cx="3180026" cy="692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344" y="3372243"/>
            <a:ext cx="3343759" cy="35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POS-tagging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89" name="Group 88"/>
          <p:cNvGrpSpPr>
            <a:grpSpLocks noChangeAspect="1"/>
          </p:cNvGrpSpPr>
          <p:nvPr/>
        </p:nvGrpSpPr>
        <p:grpSpPr>
          <a:xfrm>
            <a:off x="1463054" y="2559428"/>
            <a:ext cx="6588000" cy="3980818"/>
            <a:chOff x="261260" y="0"/>
            <a:chExt cx="11573691" cy="6727188"/>
          </a:xfrm>
        </p:grpSpPr>
        <p:sp>
          <p:nvSpPr>
            <p:cNvPr id="90" name="Rounded Rectangle 89"/>
            <p:cNvSpPr/>
            <p:nvPr/>
          </p:nvSpPr>
          <p:spPr>
            <a:xfrm>
              <a:off x="719119" y="4721796"/>
              <a:ext cx="10796211" cy="961327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1185162" y="4772529"/>
              <a:ext cx="1753987" cy="1931435"/>
              <a:chOff x="2533264" y="4352544"/>
              <a:chExt cx="818863" cy="938119"/>
            </a:xfrm>
            <a:noFill/>
          </p:grpSpPr>
          <p:sp>
            <p:nvSpPr>
              <p:cNvPr id="152" name="Oval 151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2533264" y="4962251"/>
                <a:ext cx="818863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4" name="Straight Arrow Connector 153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Rounded Rectangle 91"/>
            <p:cNvSpPr/>
            <p:nvPr/>
          </p:nvSpPr>
          <p:spPr>
            <a:xfrm>
              <a:off x="261260" y="2983555"/>
              <a:ext cx="11573691" cy="963536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>
                <a:solidFill>
                  <a:schemeClr val="tx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950525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2793783" y="3122122"/>
              <a:ext cx="763105" cy="733480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8721540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10609874" y="3115815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4909070" y="3139121"/>
              <a:ext cx="3106731" cy="6241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/>
                <a:t>bilstm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layers</a:t>
              </a:r>
              <a:endParaRPr lang="en-US" sz="9600" i="1" dirty="0"/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2939151" y="4795753"/>
              <a:ext cx="1770061" cy="1931435"/>
              <a:chOff x="2533264" y="4352544"/>
              <a:chExt cx="826369" cy="938119"/>
            </a:xfrm>
            <a:noFill/>
          </p:grpSpPr>
          <p:sp>
            <p:nvSpPr>
              <p:cNvPr id="149" name="Oval 148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2533264" y="4962251"/>
                <a:ext cx="826369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1" name="Straight Arrow Connector 150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/>
            <p:cNvGrpSpPr/>
            <p:nvPr/>
          </p:nvGrpSpPr>
          <p:grpSpPr>
            <a:xfrm>
              <a:off x="8655204" y="4795732"/>
              <a:ext cx="3179740" cy="1931433"/>
              <a:chOff x="2528727" y="4352544"/>
              <a:chExt cx="1484490" cy="938121"/>
            </a:xfrm>
            <a:noFill/>
          </p:grpSpPr>
          <p:sp>
            <p:nvSpPr>
              <p:cNvPr id="146" name="Oval 145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2528727" y="4962252"/>
                <a:ext cx="1484490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n-1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8" name="Straight Arrow Connector 147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/>
            <p:cNvGrpSpPr/>
            <p:nvPr/>
          </p:nvGrpSpPr>
          <p:grpSpPr>
            <a:xfrm>
              <a:off x="10425268" y="4795735"/>
              <a:ext cx="1409683" cy="1931431"/>
              <a:chOff x="2524187" y="4352544"/>
              <a:chExt cx="658122" cy="938120"/>
            </a:xfrm>
            <a:noFill/>
          </p:grpSpPr>
          <p:sp>
            <p:nvSpPr>
              <p:cNvPr id="143" name="Oval 142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2524187" y="4962251"/>
                <a:ext cx="658122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5" name="Straight Arrow Connector 144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1" name="Straight Arrow Connector 100"/>
            <p:cNvCxnSpPr/>
            <p:nvPr/>
          </p:nvCxnSpPr>
          <p:spPr>
            <a:xfrm>
              <a:off x="1713626" y="3488862"/>
              <a:ext cx="1080157" cy="0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V="1">
              <a:off x="9484637" y="3482554"/>
              <a:ext cx="1125230" cy="6307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 flipV="1">
              <a:off x="3556883" y="3481754"/>
              <a:ext cx="1352186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7156473" y="3481754"/>
              <a:ext cx="153769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" name="Group 104"/>
            <p:cNvGrpSpPr/>
            <p:nvPr/>
          </p:nvGrpSpPr>
          <p:grpSpPr>
            <a:xfrm>
              <a:off x="719120" y="932077"/>
              <a:ext cx="10796210" cy="1194774"/>
              <a:chOff x="2301838" y="2052118"/>
              <a:chExt cx="5040301" cy="580314"/>
            </a:xfrm>
            <a:noFill/>
          </p:grpSpPr>
          <p:sp>
            <p:nvSpPr>
              <p:cNvPr id="137" name="Rounded Rectangle 136"/>
              <p:cNvSpPr/>
              <p:nvPr/>
            </p:nvSpPr>
            <p:spPr>
              <a:xfrm>
                <a:off x="2301838" y="2165505"/>
                <a:ext cx="5040301" cy="466927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Oval 137"/>
              <p:cNvSpPr>
                <a:spLocks noChangeAspect="1"/>
              </p:cNvSpPr>
              <p:nvPr/>
            </p:nvSpPr>
            <p:spPr>
              <a:xfrm>
                <a:off x="2521062" y="2201130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3890006" y="2052118"/>
                <a:ext cx="2186294" cy="530510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mr-IN" altLang="zh-CN" sz="3600" i="1" dirty="0" smtClean="0"/>
                  <a:t>…</a:t>
                </a:r>
                <a:r>
                  <a:rPr lang="zh-CN" altLang="en-US" sz="3600" i="1" dirty="0" smtClean="0"/>
                  <a:t>  </a:t>
                </a:r>
                <a:r>
                  <a:rPr lang="en-US" altLang="zh-CN" i="1" dirty="0" smtClean="0"/>
                  <a:t>classifier</a:t>
                </a:r>
                <a:r>
                  <a:rPr lang="zh-CN" altLang="en-US" i="1" dirty="0" smtClean="0"/>
                  <a:t> </a:t>
                </a:r>
                <a:r>
                  <a:rPr lang="en-US" altLang="zh-CN" i="1" dirty="0" smtClean="0"/>
                  <a:t>layer</a:t>
                </a:r>
                <a:r>
                  <a:rPr lang="zh-CN" altLang="en-US" sz="3600" i="1" dirty="0" smtClean="0"/>
                  <a:t>  </a:t>
                </a:r>
                <a:r>
                  <a:rPr lang="mr-IN" altLang="zh-CN" sz="3600" i="1" dirty="0" smtClean="0"/>
                  <a:t>…</a:t>
                </a:r>
                <a:endParaRPr lang="en-US" sz="3600" i="1" dirty="0"/>
              </a:p>
            </p:txBody>
          </p:sp>
          <p:sp>
            <p:nvSpPr>
              <p:cNvPr id="140" name="Oval 139"/>
              <p:cNvSpPr>
                <a:spLocks noChangeAspect="1"/>
              </p:cNvSpPr>
              <p:nvPr/>
            </p:nvSpPr>
            <p:spPr>
              <a:xfrm>
                <a:off x="3339924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Oval 140"/>
              <p:cNvSpPr>
                <a:spLocks noChangeAspect="1"/>
              </p:cNvSpPr>
              <p:nvPr/>
            </p:nvSpPr>
            <p:spPr>
              <a:xfrm>
                <a:off x="6013050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Oval 141"/>
              <p:cNvSpPr>
                <a:spLocks noChangeAspect="1"/>
              </p:cNvSpPr>
              <p:nvPr/>
            </p:nvSpPr>
            <p:spPr>
              <a:xfrm>
                <a:off x="6843956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06" name="Straight Arrow Connector 105"/>
            <p:cNvCxnSpPr/>
            <p:nvPr/>
          </p:nvCxnSpPr>
          <p:spPr>
            <a:xfrm flipH="1" flipV="1">
              <a:off x="1332078" y="3855601"/>
              <a:ext cx="242173" cy="91692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H="1" flipV="1">
              <a:off x="3175333" y="3855601"/>
              <a:ext cx="152900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9054010" y="3855601"/>
              <a:ext cx="49083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10833792" y="3849294"/>
              <a:ext cx="157635" cy="94645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1332078" y="1980048"/>
              <a:ext cx="242173" cy="11420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3175333" y="2003275"/>
              <a:ext cx="152900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 flipV="1">
              <a:off x="9054010" y="2003275"/>
              <a:ext cx="49083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H="1" flipV="1">
              <a:off x="10833792" y="2003275"/>
              <a:ext cx="157635" cy="111254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/>
            <p:cNvSpPr txBox="1"/>
            <p:nvPr/>
          </p:nvSpPr>
          <p:spPr>
            <a:xfrm>
              <a:off x="4193330" y="4515332"/>
              <a:ext cx="4467387" cy="10922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3600" i="1" dirty="0" smtClean="0"/>
                <a:t>…</a:t>
              </a:r>
              <a:r>
                <a:rPr lang="zh-CN" altLang="en-US" sz="3600" i="1" dirty="0" smtClean="0"/>
                <a:t>  </a:t>
              </a:r>
              <a:r>
                <a:rPr lang="en-US" altLang="zh-CN" i="1" dirty="0" smtClean="0"/>
                <a:t>inputs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</a:t>
              </a:r>
              <a:r>
                <a:rPr lang="zh-CN" altLang="en-US" sz="3600" i="1" dirty="0" smtClean="0"/>
                <a:t>  </a:t>
              </a:r>
              <a:r>
                <a:rPr lang="mr-IN" altLang="zh-CN" sz="3600" i="1" dirty="0" smtClean="0"/>
                <a:t>…</a:t>
              </a:r>
              <a:endParaRPr lang="en-US" sz="3600" i="1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418130" y="5497031"/>
              <a:ext cx="3870064" cy="1196257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4000" i="1" dirty="0" smtClean="0"/>
                <a:t>…</a:t>
              </a:r>
              <a:r>
                <a:rPr lang="zh-CN" altLang="en-US" sz="4000" i="1" dirty="0" smtClean="0"/>
                <a:t>  </a:t>
              </a:r>
              <a:r>
                <a:rPr lang="en-US" altLang="zh-CN" i="1" dirty="0" smtClean="0"/>
                <a:t>words</a:t>
              </a:r>
              <a:r>
                <a:rPr lang="zh-CN" altLang="en-US" sz="4000" i="1" dirty="0" smtClean="0"/>
                <a:t>  </a:t>
              </a:r>
              <a:r>
                <a:rPr lang="mr-IN" altLang="zh-CN" sz="4000" i="1" dirty="0" smtClean="0"/>
                <a:t>…</a:t>
              </a:r>
              <a:endParaRPr lang="en-US" sz="4000" i="1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038935" y="9107"/>
              <a:ext cx="1900215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2795781" y="7890"/>
              <a:ext cx="216406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466211" y="7816"/>
              <a:ext cx="336873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425271" y="0"/>
              <a:ext cx="1409677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120" name="Straight Arrow Connector 119"/>
            <p:cNvCxnSpPr/>
            <p:nvPr/>
          </p:nvCxnSpPr>
          <p:spPr>
            <a:xfrm flipH="1" flipV="1">
              <a:off x="1332080" y="753045"/>
              <a:ext cx="242173" cy="48582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flipH="1" flipV="1">
              <a:off x="3175336" y="651399"/>
              <a:ext cx="152900" cy="5682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flipH="1" flipV="1">
              <a:off x="9054004" y="707279"/>
              <a:ext cx="2" cy="53158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 flipH="1" flipV="1">
              <a:off x="10777042" y="676797"/>
              <a:ext cx="56792" cy="58529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/>
            <p:cNvSpPr txBox="1"/>
            <p:nvPr/>
          </p:nvSpPr>
          <p:spPr>
            <a:xfrm>
              <a:off x="1297764" y="1367424"/>
              <a:ext cx="143386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3027613" y="1356962"/>
              <a:ext cx="164976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747154" y="1329724"/>
              <a:ext cx="1405091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10493306" y="1356962"/>
              <a:ext cx="123307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14790" y="3205282"/>
              <a:ext cx="146193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1278598" y="4845867"/>
              <a:ext cx="766513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2834750" y="3188765"/>
              <a:ext cx="879038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3000400" y="4845867"/>
              <a:ext cx="1676980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690624" y="3205282"/>
              <a:ext cx="1734645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709808" y="4845867"/>
              <a:ext cx="1715459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0678067" y="3205282"/>
              <a:ext cx="115687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10533547" y="4892316"/>
              <a:ext cx="1276237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4908153" y="101827"/>
              <a:ext cx="3295296" cy="884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altLang="zh-CN" sz="2800" dirty="0" smtClean="0"/>
                <a:t>…</a:t>
              </a:r>
              <a:r>
                <a:rPr lang="zh-CN" altLang="en-US" dirty="0" smtClean="0"/>
                <a:t>    </a:t>
              </a:r>
              <a:r>
                <a:rPr lang="en-US" altLang="zh-CN" dirty="0" smtClean="0"/>
                <a:t>tags</a:t>
              </a:r>
              <a:r>
                <a:rPr lang="zh-CN" altLang="en-US" dirty="0" smtClean="0"/>
                <a:t>    </a:t>
              </a:r>
              <a:r>
                <a:rPr lang="mr-IN" altLang="zh-CN" sz="2800" dirty="0" smtClean="0"/>
                <a:t>…</a:t>
              </a:r>
              <a:endParaRPr lang="en-US" sz="2400" dirty="0"/>
            </a:p>
          </p:txBody>
        </p:sp>
      </p:grpSp>
      <p:sp>
        <p:nvSpPr>
          <p:cNvPr id="161" name="Rounded Rectangle 160"/>
          <p:cNvSpPr/>
          <p:nvPr/>
        </p:nvSpPr>
        <p:spPr>
          <a:xfrm>
            <a:off x="8631448" y="3239490"/>
            <a:ext cx="3118698" cy="568866"/>
          </a:xfrm>
          <a:prstGeom prst="roundRect">
            <a:avLst/>
          </a:prstGeom>
          <a:noFill/>
          <a:ln w="317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i="1">
              <a:solidFill>
                <a:schemeClr val="tx1"/>
              </a:solidFill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8660958" y="3277669"/>
            <a:ext cx="27624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Implicit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POS-tag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features</a:t>
            </a:r>
            <a:endParaRPr lang="en-US" sz="2000" dirty="0"/>
          </a:p>
        </p:txBody>
      </p:sp>
      <p:cxnSp>
        <p:nvCxnSpPr>
          <p:cNvPr id="165" name="Straight Arrow Connector 164"/>
          <p:cNvCxnSpPr>
            <a:stCxn id="93" idx="0"/>
            <a:endCxn id="161" idx="2"/>
          </p:cNvCxnSpPr>
          <p:nvPr/>
        </p:nvCxnSpPr>
        <p:spPr>
          <a:xfrm flipV="1">
            <a:off x="2072587" y="3808356"/>
            <a:ext cx="8118210" cy="598590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>
            <a:stCxn id="96" idx="0"/>
            <a:endCxn id="161" idx="2"/>
          </p:cNvCxnSpPr>
          <p:nvPr/>
        </p:nvCxnSpPr>
        <p:spPr>
          <a:xfrm flipV="1">
            <a:off x="7570901" y="3808356"/>
            <a:ext cx="2619896" cy="594858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>
            <a:stCxn id="94" idx="0"/>
            <a:endCxn id="161" idx="2"/>
          </p:cNvCxnSpPr>
          <p:nvPr/>
        </p:nvCxnSpPr>
        <p:spPr>
          <a:xfrm flipV="1">
            <a:off x="3121810" y="3808356"/>
            <a:ext cx="7068987" cy="598590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stCxn id="95" idx="0"/>
            <a:endCxn id="161" idx="2"/>
          </p:cNvCxnSpPr>
          <p:nvPr/>
        </p:nvCxnSpPr>
        <p:spPr>
          <a:xfrm flipV="1">
            <a:off x="6496020" y="3808356"/>
            <a:ext cx="3694777" cy="598590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5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POS-tagging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89" name="Group 88"/>
          <p:cNvGrpSpPr>
            <a:grpSpLocks noChangeAspect="1"/>
          </p:cNvGrpSpPr>
          <p:nvPr/>
        </p:nvGrpSpPr>
        <p:grpSpPr>
          <a:xfrm>
            <a:off x="1463054" y="2559428"/>
            <a:ext cx="6588000" cy="3980818"/>
            <a:chOff x="261260" y="0"/>
            <a:chExt cx="11573691" cy="6727188"/>
          </a:xfrm>
        </p:grpSpPr>
        <p:sp>
          <p:nvSpPr>
            <p:cNvPr id="90" name="Rounded Rectangle 89"/>
            <p:cNvSpPr/>
            <p:nvPr/>
          </p:nvSpPr>
          <p:spPr>
            <a:xfrm>
              <a:off x="719119" y="4721796"/>
              <a:ext cx="10796211" cy="961327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i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1185162" y="4772529"/>
              <a:ext cx="1753987" cy="1931435"/>
              <a:chOff x="2533264" y="4352544"/>
              <a:chExt cx="818863" cy="938119"/>
            </a:xfrm>
            <a:noFill/>
          </p:grpSpPr>
          <p:sp>
            <p:nvSpPr>
              <p:cNvPr id="152" name="Oval 151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3" name="TextBox 152"/>
              <p:cNvSpPr txBox="1"/>
              <p:nvPr/>
            </p:nvSpPr>
            <p:spPr>
              <a:xfrm>
                <a:off x="2533264" y="4962251"/>
                <a:ext cx="818863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4" name="Straight Arrow Connector 153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Rounded Rectangle 91"/>
            <p:cNvSpPr/>
            <p:nvPr/>
          </p:nvSpPr>
          <p:spPr>
            <a:xfrm>
              <a:off x="261260" y="2983555"/>
              <a:ext cx="11573691" cy="963536"/>
            </a:xfrm>
            <a:prstGeom prst="round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>
                <a:solidFill>
                  <a:schemeClr val="tx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950525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2793783" y="3122122"/>
              <a:ext cx="763105" cy="733480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8721540" y="3122122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10609874" y="3115815"/>
              <a:ext cx="763104" cy="733479"/>
            </a:xfrm>
            <a:prstGeom prst="ellipse">
              <a:avLst/>
            </a:prstGeom>
            <a:solidFill>
              <a:srgbClr val="6ECE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4909070" y="3139121"/>
              <a:ext cx="3106731" cy="6241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/>
                <a:t>bilstm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layers</a:t>
              </a:r>
              <a:endParaRPr lang="en-US" sz="9600" i="1" dirty="0"/>
            </a:p>
          </p:txBody>
        </p:sp>
        <p:grpSp>
          <p:nvGrpSpPr>
            <p:cNvPr id="98" name="Group 97"/>
            <p:cNvGrpSpPr/>
            <p:nvPr/>
          </p:nvGrpSpPr>
          <p:grpSpPr>
            <a:xfrm>
              <a:off x="2939151" y="4795753"/>
              <a:ext cx="1770061" cy="1931435"/>
              <a:chOff x="2533264" y="4352544"/>
              <a:chExt cx="826369" cy="938119"/>
            </a:xfrm>
            <a:noFill/>
          </p:grpSpPr>
          <p:sp>
            <p:nvSpPr>
              <p:cNvPr id="149" name="Oval 148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2533264" y="4962251"/>
                <a:ext cx="826369" cy="328412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2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51" name="Straight Arrow Connector 150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Group 98"/>
            <p:cNvGrpSpPr/>
            <p:nvPr/>
          </p:nvGrpSpPr>
          <p:grpSpPr>
            <a:xfrm>
              <a:off x="8655204" y="4795732"/>
              <a:ext cx="3179740" cy="1931433"/>
              <a:chOff x="2528727" y="4352544"/>
              <a:chExt cx="1484490" cy="938121"/>
            </a:xfrm>
            <a:noFill/>
          </p:grpSpPr>
          <p:sp>
            <p:nvSpPr>
              <p:cNvPr id="146" name="Oval 145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2528727" y="4962252"/>
                <a:ext cx="1484490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n-1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8" name="Straight Arrow Connector 147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/>
            <p:cNvGrpSpPr/>
            <p:nvPr/>
          </p:nvGrpSpPr>
          <p:grpSpPr>
            <a:xfrm>
              <a:off x="10425268" y="4795735"/>
              <a:ext cx="1409683" cy="1931431"/>
              <a:chOff x="2524187" y="4352544"/>
              <a:chExt cx="658122" cy="938120"/>
            </a:xfrm>
            <a:noFill/>
          </p:grpSpPr>
          <p:sp>
            <p:nvSpPr>
              <p:cNvPr id="143" name="Oval 142"/>
              <p:cNvSpPr>
                <a:spLocks noChangeAspect="1"/>
              </p:cNvSpPr>
              <p:nvPr/>
            </p:nvSpPr>
            <p:spPr>
              <a:xfrm>
                <a:off x="2534912" y="4352544"/>
                <a:ext cx="360000" cy="36000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i="1" dirty="0">
                  <a:solidFill>
                    <a:schemeClr val="tx1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2524187" y="4962251"/>
                <a:ext cx="658122" cy="328413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lang="en-US" altLang="zh-CN" sz="2000" i="1" baseline="-250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n</a:t>
                </a:r>
                <a:endParaRPr lang="en-US" sz="2000" i="1" baseline="-25000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cxnSp>
            <p:nvCxnSpPr>
              <p:cNvPr id="145" name="Straight Arrow Connector 144"/>
              <p:cNvCxnSpPr/>
              <p:nvPr/>
            </p:nvCxnSpPr>
            <p:spPr>
              <a:xfrm flipH="1" flipV="1">
                <a:off x="2714912" y="4712544"/>
                <a:ext cx="4537" cy="365758"/>
              </a:xfrm>
              <a:prstGeom prst="straightConnector1">
                <a:avLst/>
              </a:prstGeom>
              <a:grpFill/>
              <a:ln w="317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1" name="Straight Arrow Connector 100"/>
            <p:cNvCxnSpPr/>
            <p:nvPr/>
          </p:nvCxnSpPr>
          <p:spPr>
            <a:xfrm>
              <a:off x="1713626" y="3488862"/>
              <a:ext cx="1080157" cy="0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V="1">
              <a:off x="9484637" y="3482554"/>
              <a:ext cx="1125230" cy="6307"/>
            </a:xfrm>
            <a:prstGeom prst="straightConnector1">
              <a:avLst/>
            </a:prstGeom>
            <a:solidFill>
              <a:srgbClr val="6ECEFF"/>
            </a:solidFill>
            <a:ln w="317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 flipV="1">
              <a:off x="3556883" y="3481754"/>
              <a:ext cx="1352186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7156473" y="3481754"/>
              <a:ext cx="1537698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" name="Group 104"/>
            <p:cNvGrpSpPr/>
            <p:nvPr/>
          </p:nvGrpSpPr>
          <p:grpSpPr>
            <a:xfrm>
              <a:off x="719120" y="932077"/>
              <a:ext cx="10796210" cy="1194774"/>
              <a:chOff x="2301838" y="2052118"/>
              <a:chExt cx="5040301" cy="580314"/>
            </a:xfrm>
            <a:noFill/>
          </p:grpSpPr>
          <p:sp>
            <p:nvSpPr>
              <p:cNvPr id="137" name="Rounded Rectangle 136"/>
              <p:cNvSpPr/>
              <p:nvPr/>
            </p:nvSpPr>
            <p:spPr>
              <a:xfrm>
                <a:off x="2301838" y="2165505"/>
                <a:ext cx="5040301" cy="466927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Oval 137"/>
              <p:cNvSpPr>
                <a:spLocks noChangeAspect="1"/>
              </p:cNvSpPr>
              <p:nvPr/>
            </p:nvSpPr>
            <p:spPr>
              <a:xfrm>
                <a:off x="2521062" y="2201130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3890006" y="2052118"/>
                <a:ext cx="2186294" cy="530510"/>
              </a:xfrm>
              <a:prstGeom prst="rect">
                <a:avLst/>
              </a:prstGeom>
              <a:grpFill/>
              <a:ln w="317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mr-IN" altLang="zh-CN" sz="3600" i="1" dirty="0" smtClean="0"/>
                  <a:t>…</a:t>
                </a:r>
                <a:r>
                  <a:rPr lang="zh-CN" altLang="en-US" sz="3600" i="1" dirty="0" smtClean="0"/>
                  <a:t>  </a:t>
                </a:r>
                <a:r>
                  <a:rPr lang="en-US" altLang="zh-CN" i="1" dirty="0" smtClean="0"/>
                  <a:t>classifier</a:t>
                </a:r>
                <a:r>
                  <a:rPr lang="zh-CN" altLang="en-US" i="1" dirty="0" smtClean="0"/>
                  <a:t> </a:t>
                </a:r>
                <a:r>
                  <a:rPr lang="en-US" altLang="zh-CN" i="1" dirty="0" smtClean="0"/>
                  <a:t>layer</a:t>
                </a:r>
                <a:r>
                  <a:rPr lang="zh-CN" altLang="en-US" sz="3600" i="1" dirty="0" smtClean="0"/>
                  <a:t>  </a:t>
                </a:r>
                <a:r>
                  <a:rPr lang="mr-IN" altLang="zh-CN" sz="3600" i="1" dirty="0" smtClean="0"/>
                  <a:t>…</a:t>
                </a:r>
                <a:endParaRPr lang="en-US" sz="3600" i="1" dirty="0"/>
              </a:p>
            </p:txBody>
          </p:sp>
          <p:sp>
            <p:nvSpPr>
              <p:cNvPr id="140" name="Oval 139"/>
              <p:cNvSpPr>
                <a:spLocks noChangeAspect="1"/>
              </p:cNvSpPr>
              <p:nvPr/>
            </p:nvSpPr>
            <p:spPr>
              <a:xfrm>
                <a:off x="3339924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1" name="Oval 140"/>
              <p:cNvSpPr>
                <a:spLocks noChangeAspect="1"/>
              </p:cNvSpPr>
              <p:nvPr/>
            </p:nvSpPr>
            <p:spPr>
              <a:xfrm>
                <a:off x="6013050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2" name="Oval 141"/>
              <p:cNvSpPr>
                <a:spLocks noChangeAspect="1"/>
              </p:cNvSpPr>
              <p:nvPr/>
            </p:nvSpPr>
            <p:spPr>
              <a:xfrm>
                <a:off x="6843956" y="2212411"/>
                <a:ext cx="360000" cy="360000"/>
              </a:xfrm>
              <a:prstGeom prst="ellipse">
                <a:avLst/>
              </a:prstGeom>
              <a:solidFill>
                <a:srgbClr val="0069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000" i="1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06" name="Straight Arrow Connector 105"/>
            <p:cNvCxnSpPr/>
            <p:nvPr/>
          </p:nvCxnSpPr>
          <p:spPr>
            <a:xfrm flipH="1" flipV="1">
              <a:off x="1332078" y="3855601"/>
              <a:ext cx="242173" cy="91692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H="1" flipV="1">
              <a:off x="3175333" y="3855601"/>
              <a:ext cx="152900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V="1">
              <a:off x="9054010" y="3855601"/>
              <a:ext cx="49083" cy="940148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 flipV="1">
              <a:off x="10833792" y="3849294"/>
              <a:ext cx="157635" cy="94645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V="1">
              <a:off x="1332078" y="1980048"/>
              <a:ext cx="242173" cy="1142071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3175333" y="2003275"/>
              <a:ext cx="152900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 flipV="1">
              <a:off x="9054010" y="2003275"/>
              <a:ext cx="49083" cy="11188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H="1" flipV="1">
              <a:off x="10833792" y="2003275"/>
              <a:ext cx="157635" cy="111254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TextBox 113"/>
            <p:cNvSpPr txBox="1"/>
            <p:nvPr/>
          </p:nvSpPr>
          <p:spPr>
            <a:xfrm>
              <a:off x="4193330" y="4515332"/>
              <a:ext cx="4467387" cy="1092235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3600" i="1" dirty="0" smtClean="0"/>
                <a:t>…</a:t>
              </a:r>
              <a:r>
                <a:rPr lang="zh-CN" altLang="en-US" sz="3600" i="1" dirty="0" smtClean="0"/>
                <a:t>  </a:t>
              </a:r>
              <a:r>
                <a:rPr lang="en-US" altLang="zh-CN" i="1" dirty="0" smtClean="0"/>
                <a:t>inputs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</a:t>
              </a:r>
              <a:r>
                <a:rPr lang="zh-CN" altLang="en-US" sz="3600" i="1" dirty="0" smtClean="0"/>
                <a:t>  </a:t>
              </a:r>
              <a:r>
                <a:rPr lang="mr-IN" altLang="zh-CN" sz="3600" i="1" dirty="0" smtClean="0"/>
                <a:t>…</a:t>
              </a:r>
              <a:endParaRPr lang="en-US" sz="3600" i="1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418130" y="5497031"/>
              <a:ext cx="3870064" cy="1196257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mr-IN" altLang="zh-CN" sz="4000" i="1" dirty="0" smtClean="0"/>
                <a:t>…</a:t>
              </a:r>
              <a:r>
                <a:rPr lang="zh-CN" altLang="en-US" sz="4000" i="1" dirty="0" smtClean="0"/>
                <a:t>  </a:t>
              </a:r>
              <a:r>
                <a:rPr lang="en-US" altLang="zh-CN" i="1" dirty="0" smtClean="0"/>
                <a:t>words</a:t>
              </a:r>
              <a:r>
                <a:rPr lang="zh-CN" altLang="en-US" sz="4000" i="1" dirty="0" smtClean="0"/>
                <a:t>  </a:t>
              </a:r>
              <a:r>
                <a:rPr lang="mr-IN" altLang="zh-CN" sz="4000" i="1" dirty="0" smtClean="0"/>
                <a:t>…</a:t>
              </a:r>
              <a:endParaRPr lang="en-US" sz="4000" i="1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038935" y="9107"/>
              <a:ext cx="1900215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2795781" y="7890"/>
              <a:ext cx="216406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466211" y="7816"/>
              <a:ext cx="3368738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425271" y="0"/>
              <a:ext cx="1409677" cy="780168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r>
                <a:rPr lang="en-US" altLang="zh-CN" sz="24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24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cxnSp>
          <p:nvCxnSpPr>
            <p:cNvPr id="120" name="Straight Arrow Connector 119"/>
            <p:cNvCxnSpPr/>
            <p:nvPr/>
          </p:nvCxnSpPr>
          <p:spPr>
            <a:xfrm flipH="1" flipV="1">
              <a:off x="1332080" y="753045"/>
              <a:ext cx="242173" cy="48582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flipH="1" flipV="1">
              <a:off x="3175336" y="651399"/>
              <a:ext cx="152900" cy="568245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 flipH="1" flipV="1">
              <a:off x="9054004" y="707279"/>
              <a:ext cx="2" cy="53158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 flipH="1" flipV="1">
              <a:off x="10777042" y="676797"/>
              <a:ext cx="56792" cy="58529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TextBox 123"/>
            <p:cNvSpPr txBox="1"/>
            <p:nvPr/>
          </p:nvSpPr>
          <p:spPr>
            <a:xfrm>
              <a:off x="1297764" y="1367424"/>
              <a:ext cx="143386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3027613" y="1356962"/>
              <a:ext cx="164976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747154" y="1329724"/>
              <a:ext cx="1405091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10493306" y="1356962"/>
              <a:ext cx="123307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</a:t>
              </a:r>
              <a:r>
                <a:rPr lang="en-US" altLang="zh-CN" i="1" baseline="-250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1014790" y="3205282"/>
              <a:ext cx="1461932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1278598" y="4845867"/>
              <a:ext cx="766513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2834750" y="3188765"/>
              <a:ext cx="879038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3000400" y="4845867"/>
              <a:ext cx="1676980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8690624" y="3205282"/>
              <a:ext cx="1734645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8709808" y="4845867"/>
              <a:ext cx="1715459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10678067" y="3205282"/>
              <a:ext cx="1156877" cy="624134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10533547" y="4892316"/>
              <a:ext cx="1276237" cy="572123"/>
            </a:xfrm>
            <a:prstGeom prst="rect">
              <a:avLst/>
            </a:prstGeom>
            <a:noFill/>
            <a:ln w="3175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x</a:t>
              </a:r>
              <a:r>
                <a:rPr lang="en-US" altLang="zh-CN" sz="1600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sz="1600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4908153" y="101827"/>
              <a:ext cx="3295296" cy="884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mr-IN" altLang="zh-CN" sz="2800" dirty="0" smtClean="0"/>
                <a:t>…</a:t>
              </a:r>
              <a:r>
                <a:rPr lang="zh-CN" altLang="en-US" dirty="0" smtClean="0"/>
                <a:t>    </a:t>
              </a:r>
              <a:r>
                <a:rPr lang="en-US" altLang="zh-CN" dirty="0" smtClean="0"/>
                <a:t>tags</a:t>
              </a:r>
              <a:r>
                <a:rPr lang="zh-CN" altLang="en-US" dirty="0" smtClean="0"/>
                <a:t>    </a:t>
              </a:r>
              <a:r>
                <a:rPr lang="mr-IN" altLang="zh-CN" sz="2800" dirty="0" smtClean="0"/>
                <a:t>…</a:t>
              </a:r>
              <a:endParaRPr lang="en-US" sz="2400" dirty="0"/>
            </a:p>
          </p:txBody>
        </p:sp>
      </p:grpSp>
      <p:sp>
        <p:nvSpPr>
          <p:cNvPr id="163" name="TextBox 162"/>
          <p:cNvSpPr txBox="1"/>
          <p:nvPr/>
        </p:nvSpPr>
        <p:spPr>
          <a:xfrm>
            <a:off x="8854271" y="3640713"/>
            <a:ext cx="2728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/>
              <a:t>Explicit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POS-tag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features</a:t>
            </a:r>
            <a:endParaRPr lang="en-US" sz="2000" dirty="0"/>
          </a:p>
        </p:txBody>
      </p:sp>
      <p:cxnSp>
        <p:nvCxnSpPr>
          <p:cNvPr id="165" name="Straight Arrow Connector 164"/>
          <p:cNvCxnSpPr/>
          <p:nvPr/>
        </p:nvCxnSpPr>
        <p:spPr>
          <a:xfrm>
            <a:off x="2072587" y="2877897"/>
            <a:ext cx="7980362" cy="706215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>
            <a:off x="7481172" y="2902018"/>
            <a:ext cx="2571777" cy="682094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>
            <a:off x="3121809" y="2820753"/>
            <a:ext cx="6931140" cy="763359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6555490" y="2931897"/>
            <a:ext cx="3497459" cy="652215"/>
          </a:xfrm>
          <a:prstGeom prst="straightConnector1">
            <a:avLst/>
          </a:prstGeom>
          <a:ln w="22225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>
          <a:xfrm>
            <a:off x="8566916" y="3594982"/>
            <a:ext cx="3118698" cy="568866"/>
          </a:xfrm>
          <a:prstGeom prst="roundRect">
            <a:avLst/>
          </a:prstGeom>
          <a:noFill/>
          <a:ln w="3175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i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4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Dependency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838199" y="2433047"/>
            <a:ext cx="7198217" cy="3741897"/>
            <a:chOff x="1092530" y="1185862"/>
            <a:chExt cx="7220197" cy="3882536"/>
          </a:xfrm>
        </p:grpSpPr>
        <p:grpSp>
          <p:nvGrpSpPr>
            <p:cNvPr id="7" name="Group 6"/>
            <p:cNvGrpSpPr/>
            <p:nvPr/>
          </p:nvGrpSpPr>
          <p:grpSpPr>
            <a:xfrm>
              <a:off x="1483499" y="4709554"/>
              <a:ext cx="819459" cy="355332"/>
              <a:chOff x="2102138" y="4715344"/>
              <a:chExt cx="819459" cy="355332"/>
            </a:xfrm>
          </p:grpSpPr>
          <p:sp>
            <p:nvSpPr>
              <p:cNvPr id="103" name="Rounded Rectangle 102"/>
              <p:cNvSpPr/>
              <p:nvPr/>
            </p:nvSpPr>
            <p:spPr>
              <a:xfrm>
                <a:off x="2102138" y="4715344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>
              <a:xfrm>
                <a:off x="2170031" y="4795580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>
              <a:xfrm>
                <a:off x="2571840" y="4765012"/>
                <a:ext cx="269198" cy="259814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6" name="Straight Connector 105"/>
              <p:cNvCxnSpPr/>
              <p:nvPr/>
            </p:nvCxnSpPr>
            <p:spPr>
              <a:xfrm>
                <a:off x="2496627" y="4715344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/>
            <p:cNvGrpSpPr/>
            <p:nvPr/>
          </p:nvGrpSpPr>
          <p:grpSpPr>
            <a:xfrm>
              <a:off x="2618533" y="4705750"/>
              <a:ext cx="819459" cy="358785"/>
              <a:chOff x="3316085" y="4709613"/>
              <a:chExt cx="819459" cy="358785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3316085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0" name="Oval 99"/>
              <p:cNvSpPr>
                <a:spLocks noChangeAspect="1"/>
              </p:cNvSpPr>
              <p:nvPr/>
            </p:nvSpPr>
            <p:spPr>
              <a:xfrm>
                <a:off x="3399219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Oval 100"/>
              <p:cNvSpPr>
                <a:spLocks noChangeAspect="1"/>
              </p:cNvSpPr>
              <p:nvPr/>
            </p:nvSpPr>
            <p:spPr>
              <a:xfrm>
                <a:off x="38148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3725815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/>
            <p:cNvGrpSpPr/>
            <p:nvPr/>
          </p:nvGrpSpPr>
          <p:grpSpPr>
            <a:xfrm>
              <a:off x="7044287" y="4709613"/>
              <a:ext cx="819459" cy="358785"/>
              <a:chOff x="6275240" y="4709613"/>
              <a:chExt cx="819459" cy="358785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6275240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6" name="Oval 95"/>
              <p:cNvSpPr>
                <a:spLocks noChangeAspect="1"/>
              </p:cNvSpPr>
              <p:nvPr/>
            </p:nvSpPr>
            <p:spPr>
              <a:xfrm>
                <a:off x="6358374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Oval 96"/>
              <p:cNvSpPr>
                <a:spLocks noChangeAspect="1"/>
              </p:cNvSpPr>
              <p:nvPr/>
            </p:nvSpPr>
            <p:spPr>
              <a:xfrm>
                <a:off x="6774041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8" name="Straight Connector 97"/>
              <p:cNvCxnSpPr/>
              <p:nvPr/>
            </p:nvCxnSpPr>
            <p:spPr>
              <a:xfrm>
                <a:off x="6684970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ounded Rectangle 9"/>
            <p:cNvSpPr/>
            <p:nvPr/>
          </p:nvSpPr>
          <p:spPr>
            <a:xfrm>
              <a:off x="1271587" y="3912595"/>
              <a:ext cx="6862692" cy="491967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1469958" y="3947455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2578394" y="3962695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6256282" y="3964683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7407810" y="3960969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54722" y="3970316"/>
              <a:ext cx="1602195" cy="383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i="1" dirty="0" smtClean="0"/>
                <a:t>Bi-LSTM</a:t>
              </a:r>
              <a:r>
                <a:rPr lang="zh-CN" altLang="en-US" i="1" dirty="0" smtClean="0"/>
                <a:t> </a:t>
              </a:r>
              <a:r>
                <a:rPr lang="en-US" altLang="zh-CN" sz="1600" i="1" dirty="0" smtClean="0"/>
                <a:t>layers</a:t>
              </a:r>
              <a:endParaRPr lang="en-US" i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1880507" y="4134836"/>
              <a:ext cx="667408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6682069" y="4131124"/>
              <a:ext cx="695258" cy="3713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019422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5480705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1459757" y="3921919"/>
              <a:ext cx="393159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83483" y="3916188"/>
              <a:ext cx="650569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4039" y="3921919"/>
              <a:ext cx="736648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20898" y="3916188"/>
              <a:ext cx="714813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4" name="Trapezoid 23"/>
            <p:cNvSpPr/>
            <p:nvPr/>
          </p:nvSpPr>
          <p:spPr>
            <a:xfrm>
              <a:off x="1205638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rapezoid 24"/>
            <p:cNvSpPr/>
            <p:nvPr/>
          </p:nvSpPr>
          <p:spPr>
            <a:xfrm>
              <a:off x="2513671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Trapezoid 25"/>
            <p:cNvSpPr/>
            <p:nvPr/>
          </p:nvSpPr>
          <p:spPr>
            <a:xfrm>
              <a:off x="6306219" y="3165747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rapezoid 26"/>
            <p:cNvSpPr/>
            <p:nvPr/>
          </p:nvSpPr>
          <p:spPr>
            <a:xfrm>
              <a:off x="7439744" y="3163478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73277" y="3152729"/>
              <a:ext cx="10807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/>
                <a:t>MLP</a:t>
              </a:r>
              <a:r>
                <a:rPr lang="zh-CN" altLang="en-US" sz="1600" dirty="0" smtClean="0"/>
                <a:t> </a:t>
              </a:r>
              <a:r>
                <a:rPr lang="en-US" altLang="zh-CN" sz="1600" dirty="0" smtClean="0"/>
                <a:t>layers</a:t>
              </a:r>
              <a:endParaRPr lang="en-US" sz="1600" dirty="0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291947" y="2422240"/>
              <a:ext cx="819460" cy="355332"/>
              <a:chOff x="3441600" y="4694400"/>
              <a:chExt cx="496800" cy="223200"/>
            </a:xfrm>
            <a:noFill/>
          </p:grpSpPr>
          <p:sp>
            <p:nvSpPr>
              <p:cNvPr id="91" name="Rounded Rectangle 90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2" name="Oval 91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Oval 92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Connector 93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91487" y="2395589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7" name="Rounded Rectangle 86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8" name="Oval 87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Oval 88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2520581" y="2433043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3" name="Rounded Rectangle 82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991253" y="2394311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79" name="Rounded Rectangle 78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Straight Connector 81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rapezoid 32"/>
            <p:cNvSpPr/>
            <p:nvPr/>
          </p:nvSpPr>
          <p:spPr>
            <a:xfrm>
              <a:off x="1656213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Trapezoid 33"/>
            <p:cNvSpPr/>
            <p:nvPr/>
          </p:nvSpPr>
          <p:spPr>
            <a:xfrm>
              <a:off x="2805220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5" name="Trapezoid 34"/>
            <p:cNvSpPr/>
            <p:nvPr/>
          </p:nvSpPr>
          <p:spPr>
            <a:xfrm>
              <a:off x="552974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Trapezoid 35"/>
            <p:cNvSpPr/>
            <p:nvPr/>
          </p:nvSpPr>
          <p:spPr>
            <a:xfrm>
              <a:off x="671250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311468" y="1648951"/>
              <a:ext cx="470689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 flipV="1">
              <a:off x="1649958" y="4307443"/>
              <a:ext cx="243271" cy="402111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 flipV="1">
              <a:off x="2758394" y="4322683"/>
              <a:ext cx="269869" cy="3830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6373534" y="4324671"/>
              <a:ext cx="62748" cy="3874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7454017" y="4320957"/>
              <a:ext cx="133793" cy="388656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89777" y="3480428"/>
              <a:ext cx="66560" cy="441491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2772164" y="3480428"/>
              <a:ext cx="125646" cy="49332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V="1">
              <a:off x="7587809" y="3486313"/>
              <a:ext cx="236074" cy="48197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1589777" y="2777564"/>
              <a:ext cx="111900" cy="362567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6400983" y="2749643"/>
              <a:ext cx="289375" cy="416104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2897810" y="2788375"/>
              <a:ext cx="32501" cy="351756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7601217" y="2750921"/>
              <a:ext cx="222666" cy="395095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1459757" y="2059071"/>
              <a:ext cx="580595" cy="344183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V="1">
              <a:off x="2930311" y="2059071"/>
              <a:ext cx="259048" cy="373972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5913879" y="2077977"/>
              <a:ext cx="487104" cy="316334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H="1" flipV="1">
              <a:off x="7096639" y="2077976"/>
              <a:ext cx="727244" cy="300483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940691" y="2431474"/>
              <a:ext cx="15417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/>
                <a:t>Learned</a:t>
              </a:r>
              <a:r>
                <a:rPr lang="zh-CN" altLang="en-US" sz="1600" dirty="0" smtClean="0"/>
                <a:t> </a:t>
              </a:r>
              <a:r>
                <a:rPr lang="en-US" altLang="zh-CN" sz="1600" dirty="0" err="1" smtClean="0"/>
                <a:t>Fetures</a:t>
              </a:r>
              <a:endParaRPr lang="en-US" sz="1600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1922275" y="1191952"/>
              <a:ext cx="5743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026634" y="1200165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zh-CN" sz="1400" baseline="30000" dirty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5441922" y="1200165"/>
              <a:ext cx="6402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n-1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6624701" y="1194160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2040353" y="1519379"/>
              <a:ext cx="169099" cy="199395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3189360" y="1527592"/>
              <a:ext cx="123191" cy="19118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 flipV="1">
              <a:off x="5762049" y="1527592"/>
              <a:ext cx="151831" cy="210087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6910617" y="1521587"/>
              <a:ext cx="186023" cy="21609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2040353" y="2059071"/>
              <a:ext cx="5324592" cy="323897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4304626" y="1185862"/>
              <a:ext cx="470688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092530" y="3110791"/>
              <a:ext cx="7220197" cy="45173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6462841" y="3506044"/>
              <a:ext cx="227517" cy="507967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Group 65"/>
            <p:cNvGrpSpPr/>
            <p:nvPr/>
          </p:nvGrpSpPr>
          <p:grpSpPr>
            <a:xfrm>
              <a:off x="5963804" y="4712138"/>
              <a:ext cx="819459" cy="355332"/>
              <a:chOff x="5553667" y="4712138"/>
              <a:chExt cx="819459" cy="355332"/>
            </a:xfrm>
          </p:grpSpPr>
          <p:sp>
            <p:nvSpPr>
              <p:cNvPr id="75" name="Rounded Rectangle 74"/>
              <p:cNvSpPr/>
              <p:nvPr/>
            </p:nvSpPr>
            <p:spPr>
              <a:xfrm>
                <a:off x="5553667" y="4712138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5635721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Oval 76"/>
              <p:cNvSpPr>
                <a:spLocks noChangeAspect="1"/>
              </p:cNvSpPr>
              <p:nvPr/>
            </p:nvSpPr>
            <p:spPr>
              <a:xfrm>
                <a:off x="60513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5963396" y="4717252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7" name="Straight Arrow Connector 66"/>
            <p:cNvCxnSpPr/>
            <p:nvPr/>
          </p:nvCxnSpPr>
          <p:spPr>
            <a:xfrm>
              <a:off x="3491492" y="488145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5184015" y="4881755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4221354" y="4677469"/>
              <a:ext cx="1017143" cy="351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/>
                <a:t>Features</a:t>
              </a:r>
              <a:endParaRPr lang="en-US" dirty="0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 flipV="1">
              <a:off x="1922275" y="2077976"/>
              <a:ext cx="5174364" cy="330350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3274720" y="3313826"/>
              <a:ext cx="729863" cy="0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5598872" y="331382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>
              <a:off x="3414330" y="2596548"/>
              <a:ext cx="514682" cy="5541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 flipV="1">
              <a:off x="5482450" y="2600751"/>
              <a:ext cx="404976" cy="4458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0" name="Picture 1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084" y="5061008"/>
            <a:ext cx="3290897" cy="703571"/>
          </a:xfrm>
          <a:prstGeom prst="rect">
            <a:avLst/>
          </a:prstGeom>
        </p:spPr>
      </p:pic>
      <p:pic>
        <p:nvPicPr>
          <p:cNvPr id="121" name="Picture 1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7837" y="4135890"/>
            <a:ext cx="3604684" cy="696077"/>
          </a:xfrm>
          <a:prstGeom prst="rect">
            <a:avLst/>
          </a:prstGeom>
        </p:spPr>
      </p:pic>
      <p:pic>
        <p:nvPicPr>
          <p:cNvPr id="122" name="Picture 1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3677" y="2867415"/>
            <a:ext cx="4464000" cy="458738"/>
          </a:xfrm>
          <a:prstGeom prst="rect">
            <a:avLst/>
          </a:prstGeom>
        </p:spPr>
      </p:pic>
      <p:pic>
        <p:nvPicPr>
          <p:cNvPr id="123" name="Picture 1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423" y="2441654"/>
            <a:ext cx="5021047" cy="491752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8257782" y="4171750"/>
            <a:ext cx="1970948" cy="3480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ounded Rectangle 110"/>
          <p:cNvSpPr/>
          <p:nvPr/>
        </p:nvSpPr>
        <p:spPr>
          <a:xfrm>
            <a:off x="8269035" y="4171750"/>
            <a:ext cx="932115" cy="348039"/>
          </a:xfrm>
          <a:prstGeom prst="round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ounded Rectangle 109"/>
          <p:cNvSpPr/>
          <p:nvPr/>
        </p:nvSpPr>
        <p:spPr>
          <a:xfrm>
            <a:off x="10319813" y="4171750"/>
            <a:ext cx="1493743" cy="3480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9287635" y="4171750"/>
            <a:ext cx="932115" cy="348039"/>
          </a:xfrm>
          <a:prstGeom prst="roundRect">
            <a:avLst/>
          </a:prstGeom>
          <a:solidFill>
            <a:srgbClr val="6ECEFF">
              <a:alpha val="20000"/>
            </a:srgbClr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/>
        </p:nvSpPr>
        <p:spPr>
          <a:xfrm>
            <a:off x="10328779" y="4165007"/>
            <a:ext cx="671376" cy="348039"/>
          </a:xfrm>
          <a:prstGeom prst="roundRect">
            <a:avLst/>
          </a:prstGeom>
          <a:solidFill>
            <a:schemeClr val="accent2">
              <a:lumMod val="60000"/>
              <a:lumOff val="40000"/>
              <a:alpha val="20000"/>
            </a:schemeClr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/>
          <p:cNvSpPr/>
          <p:nvPr/>
        </p:nvSpPr>
        <p:spPr>
          <a:xfrm>
            <a:off x="11100205" y="4167179"/>
            <a:ext cx="713352" cy="348039"/>
          </a:xfrm>
          <a:prstGeom prst="roundRect">
            <a:avLst/>
          </a:prstGeom>
          <a:solidFill>
            <a:srgbClr val="6ECEFF">
              <a:alpha val="20000"/>
            </a:srgbClr>
          </a:solidFill>
          <a:ln w="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7" name="Straight Arrow Connector 106"/>
          <p:cNvCxnSpPr>
            <a:stCxn id="3" idx="0"/>
          </p:cNvCxnSpPr>
          <p:nvPr/>
        </p:nvCxnSpPr>
        <p:spPr>
          <a:xfrm flipH="1" flipV="1">
            <a:off x="7735553" y="3922912"/>
            <a:ext cx="1507703" cy="248838"/>
          </a:xfrm>
          <a:prstGeom prst="straightConnector1">
            <a:avLst/>
          </a:prstGeom>
          <a:ln w="25400">
            <a:solidFill>
              <a:srgbClr val="FF0000">
                <a:alpha val="46000"/>
              </a:srgb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63794" y="6263149"/>
            <a:ext cx="1160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Timothy </a:t>
            </a:r>
            <a:r>
              <a:rPr lang="en-US" dirty="0" err="1"/>
              <a:t>Dozat</a:t>
            </a:r>
            <a:r>
              <a:rPr lang="en-US" dirty="0"/>
              <a:t> and Christopher D Manning. 2016. Deep </a:t>
            </a:r>
            <a:r>
              <a:rPr lang="en-US" dirty="0" err="1"/>
              <a:t>biaffine</a:t>
            </a:r>
            <a:r>
              <a:rPr lang="en-US" dirty="0"/>
              <a:t> attention for neural dependency pars- </a:t>
            </a:r>
            <a:r>
              <a:rPr lang="en-US" dirty="0" err="1"/>
              <a:t>ing</a:t>
            </a:r>
            <a:r>
              <a:rPr lang="en-US" dirty="0"/>
              <a:t>. </a:t>
            </a:r>
            <a:r>
              <a:rPr lang="en-US" i="1" dirty="0" err="1"/>
              <a:t>arXiv</a:t>
            </a:r>
            <a:r>
              <a:rPr lang="en-US" i="1" dirty="0"/>
              <a:t> preprint arXiv:1611.01734 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7917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Dependency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636574" y="3718780"/>
            <a:ext cx="3218573" cy="568866"/>
            <a:chOff x="8636574" y="3206605"/>
            <a:chExt cx="3218573" cy="568866"/>
          </a:xfrm>
        </p:grpSpPr>
        <p:sp>
          <p:nvSpPr>
            <p:cNvPr id="161" name="Rounded Rectangle 160"/>
            <p:cNvSpPr/>
            <p:nvPr/>
          </p:nvSpPr>
          <p:spPr>
            <a:xfrm>
              <a:off x="8660024" y="3206605"/>
              <a:ext cx="3118698" cy="568866"/>
            </a:xfrm>
            <a:prstGeom prst="roundRect">
              <a:avLst/>
            </a:prstGeom>
            <a:noFill/>
            <a:ln w="3175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i="1">
                <a:solidFill>
                  <a:schemeClr val="tx1"/>
                </a:solidFill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8636574" y="3273360"/>
              <a:ext cx="3218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/>
                <a:t>Implicit</a:t>
              </a:r>
              <a:r>
                <a:rPr lang="zh-CN" altLang="en-US" sz="2000" dirty="0" smtClean="0"/>
                <a:t> </a:t>
              </a:r>
              <a:r>
                <a:rPr lang="en-US" altLang="zh-CN" sz="2000" dirty="0" smtClean="0"/>
                <a:t>dependency</a:t>
              </a:r>
              <a:r>
                <a:rPr lang="zh-CN" altLang="en-US" sz="2000" dirty="0" smtClean="0"/>
                <a:t> </a:t>
              </a:r>
              <a:r>
                <a:rPr lang="en-US" altLang="zh-CN" sz="2000" dirty="0" smtClean="0"/>
                <a:t>features</a:t>
              </a:r>
              <a:endParaRPr lang="en-US" sz="20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38199" y="2433047"/>
            <a:ext cx="7198217" cy="3741897"/>
            <a:chOff x="1092530" y="1185862"/>
            <a:chExt cx="7220197" cy="3882536"/>
          </a:xfrm>
        </p:grpSpPr>
        <p:grpSp>
          <p:nvGrpSpPr>
            <p:cNvPr id="7" name="Group 6"/>
            <p:cNvGrpSpPr/>
            <p:nvPr/>
          </p:nvGrpSpPr>
          <p:grpSpPr>
            <a:xfrm>
              <a:off x="1483499" y="4709554"/>
              <a:ext cx="819459" cy="355332"/>
              <a:chOff x="2102138" y="4715344"/>
              <a:chExt cx="819459" cy="355332"/>
            </a:xfrm>
          </p:grpSpPr>
          <p:sp>
            <p:nvSpPr>
              <p:cNvPr id="103" name="Rounded Rectangle 102"/>
              <p:cNvSpPr/>
              <p:nvPr/>
            </p:nvSpPr>
            <p:spPr>
              <a:xfrm>
                <a:off x="2102138" y="4715344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>
              <a:xfrm>
                <a:off x="2170031" y="4795580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>
              <a:xfrm>
                <a:off x="2571840" y="4765012"/>
                <a:ext cx="269198" cy="259814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6" name="Straight Connector 105"/>
              <p:cNvCxnSpPr/>
              <p:nvPr/>
            </p:nvCxnSpPr>
            <p:spPr>
              <a:xfrm>
                <a:off x="2496627" y="4715344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/>
            <p:cNvGrpSpPr/>
            <p:nvPr/>
          </p:nvGrpSpPr>
          <p:grpSpPr>
            <a:xfrm>
              <a:off x="2618533" y="4705750"/>
              <a:ext cx="819459" cy="358785"/>
              <a:chOff x="3316085" y="4709613"/>
              <a:chExt cx="819459" cy="358785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3316085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0" name="Oval 99"/>
              <p:cNvSpPr>
                <a:spLocks noChangeAspect="1"/>
              </p:cNvSpPr>
              <p:nvPr/>
            </p:nvSpPr>
            <p:spPr>
              <a:xfrm>
                <a:off x="3399219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Oval 100"/>
              <p:cNvSpPr>
                <a:spLocks noChangeAspect="1"/>
              </p:cNvSpPr>
              <p:nvPr/>
            </p:nvSpPr>
            <p:spPr>
              <a:xfrm>
                <a:off x="38148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3725815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/>
            <p:cNvGrpSpPr/>
            <p:nvPr/>
          </p:nvGrpSpPr>
          <p:grpSpPr>
            <a:xfrm>
              <a:off x="7044287" y="4709613"/>
              <a:ext cx="819459" cy="358785"/>
              <a:chOff x="6275240" y="4709613"/>
              <a:chExt cx="819459" cy="358785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6275240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6" name="Oval 95"/>
              <p:cNvSpPr>
                <a:spLocks noChangeAspect="1"/>
              </p:cNvSpPr>
              <p:nvPr/>
            </p:nvSpPr>
            <p:spPr>
              <a:xfrm>
                <a:off x="6358374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Oval 96"/>
              <p:cNvSpPr>
                <a:spLocks noChangeAspect="1"/>
              </p:cNvSpPr>
              <p:nvPr/>
            </p:nvSpPr>
            <p:spPr>
              <a:xfrm>
                <a:off x="6774041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8" name="Straight Connector 97"/>
              <p:cNvCxnSpPr/>
              <p:nvPr/>
            </p:nvCxnSpPr>
            <p:spPr>
              <a:xfrm>
                <a:off x="6684970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ounded Rectangle 9"/>
            <p:cNvSpPr/>
            <p:nvPr/>
          </p:nvSpPr>
          <p:spPr>
            <a:xfrm>
              <a:off x="1271587" y="3912595"/>
              <a:ext cx="6862692" cy="491967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1469958" y="3977259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2578394" y="3962695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6256282" y="3964683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7407810" y="3960969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54722" y="3970316"/>
              <a:ext cx="1602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smtClean="0"/>
                <a:t>Bi-LSTM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layers</a:t>
              </a:r>
              <a:endParaRPr lang="en-US" i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1880507" y="4134836"/>
              <a:ext cx="667408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6682069" y="4131124"/>
              <a:ext cx="695258" cy="3713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019422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5480705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1477572" y="3934343"/>
              <a:ext cx="405104" cy="383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83483" y="3916188"/>
              <a:ext cx="650569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4039" y="3921919"/>
              <a:ext cx="736648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20898" y="3916188"/>
              <a:ext cx="714813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4" name="Trapezoid 23"/>
            <p:cNvSpPr/>
            <p:nvPr/>
          </p:nvSpPr>
          <p:spPr>
            <a:xfrm>
              <a:off x="1205638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rapezoid 24"/>
            <p:cNvSpPr/>
            <p:nvPr/>
          </p:nvSpPr>
          <p:spPr>
            <a:xfrm>
              <a:off x="2513671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Trapezoid 25"/>
            <p:cNvSpPr/>
            <p:nvPr/>
          </p:nvSpPr>
          <p:spPr>
            <a:xfrm>
              <a:off x="6306219" y="3165747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rapezoid 26"/>
            <p:cNvSpPr/>
            <p:nvPr/>
          </p:nvSpPr>
          <p:spPr>
            <a:xfrm>
              <a:off x="7439744" y="3163478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73277" y="3152729"/>
              <a:ext cx="10807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/>
                <a:t>MLP</a:t>
              </a:r>
              <a:r>
                <a:rPr lang="zh-CN" altLang="en-US" sz="1600" dirty="0" smtClean="0"/>
                <a:t> </a:t>
              </a:r>
              <a:r>
                <a:rPr lang="en-US" altLang="zh-CN" sz="1600" dirty="0" smtClean="0"/>
                <a:t>layers</a:t>
              </a:r>
              <a:endParaRPr lang="en-US" sz="1600" dirty="0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291947" y="2422240"/>
              <a:ext cx="819460" cy="355332"/>
              <a:chOff x="3441600" y="4694400"/>
              <a:chExt cx="496800" cy="223200"/>
            </a:xfrm>
            <a:noFill/>
          </p:grpSpPr>
          <p:sp>
            <p:nvSpPr>
              <p:cNvPr id="91" name="Rounded Rectangle 90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2" name="Oval 91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Oval 92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Connector 93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91487" y="2395589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7" name="Rounded Rectangle 86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8" name="Oval 87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Oval 88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2520581" y="2433043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3" name="Rounded Rectangle 82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991253" y="2394311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79" name="Rounded Rectangle 78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Straight Connector 81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rapezoid 32"/>
            <p:cNvSpPr/>
            <p:nvPr/>
          </p:nvSpPr>
          <p:spPr>
            <a:xfrm>
              <a:off x="1656213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Trapezoid 33"/>
            <p:cNvSpPr/>
            <p:nvPr/>
          </p:nvSpPr>
          <p:spPr>
            <a:xfrm>
              <a:off x="2805220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5" name="Trapezoid 34"/>
            <p:cNvSpPr/>
            <p:nvPr/>
          </p:nvSpPr>
          <p:spPr>
            <a:xfrm>
              <a:off x="552974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Trapezoid 35"/>
            <p:cNvSpPr/>
            <p:nvPr/>
          </p:nvSpPr>
          <p:spPr>
            <a:xfrm>
              <a:off x="671250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311468" y="1648951"/>
              <a:ext cx="470689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 flipV="1">
              <a:off x="1649958" y="4307443"/>
              <a:ext cx="243271" cy="402111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 flipV="1">
              <a:off x="2758394" y="4322683"/>
              <a:ext cx="269869" cy="3830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6373534" y="4324671"/>
              <a:ext cx="62748" cy="3874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7454017" y="4320957"/>
              <a:ext cx="133793" cy="388656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11" idx="0"/>
              <a:endCxn id="24" idx="2"/>
            </p:cNvCxnSpPr>
            <p:nvPr/>
          </p:nvCxnSpPr>
          <p:spPr>
            <a:xfrm flipH="1" flipV="1">
              <a:off x="1589776" y="3497891"/>
              <a:ext cx="60182" cy="47936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2772164" y="3480428"/>
              <a:ext cx="125646" cy="49332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V="1">
              <a:off x="7587809" y="3486313"/>
              <a:ext cx="236074" cy="48197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1589777" y="2777564"/>
              <a:ext cx="111900" cy="362567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6400983" y="2749643"/>
              <a:ext cx="289375" cy="416104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2897810" y="2788375"/>
              <a:ext cx="32501" cy="351756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7601217" y="2750921"/>
              <a:ext cx="222666" cy="395095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1459757" y="2059071"/>
              <a:ext cx="580595" cy="344183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V="1">
              <a:off x="2930311" y="2059071"/>
              <a:ext cx="259048" cy="373972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5913879" y="2077977"/>
              <a:ext cx="487104" cy="316334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H="1" flipV="1">
              <a:off x="7096639" y="2077976"/>
              <a:ext cx="727244" cy="300483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940691" y="2431474"/>
              <a:ext cx="15417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/>
                <a:t>Learned</a:t>
              </a:r>
              <a:r>
                <a:rPr lang="zh-CN" altLang="en-US" sz="1600" dirty="0" smtClean="0"/>
                <a:t> </a:t>
              </a:r>
              <a:r>
                <a:rPr lang="en-US" altLang="zh-CN" sz="1600" dirty="0" err="1" smtClean="0"/>
                <a:t>Fetures</a:t>
              </a:r>
              <a:endParaRPr lang="en-US" sz="1600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1922275" y="1191952"/>
              <a:ext cx="5743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026634" y="1200165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zh-CN" sz="1400" baseline="30000" dirty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5441922" y="1200165"/>
              <a:ext cx="6402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n-1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6624701" y="1194160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2040353" y="1519379"/>
              <a:ext cx="169099" cy="199395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3189360" y="1527592"/>
              <a:ext cx="123191" cy="19118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 flipV="1">
              <a:off x="5762049" y="1527592"/>
              <a:ext cx="151831" cy="210087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6910617" y="1521587"/>
              <a:ext cx="186023" cy="21609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2040353" y="2059071"/>
              <a:ext cx="5324592" cy="323897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4304626" y="1185862"/>
              <a:ext cx="470688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092530" y="3110791"/>
              <a:ext cx="7220197" cy="45173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6436281" y="3506045"/>
              <a:ext cx="254076" cy="462246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Group 65"/>
            <p:cNvGrpSpPr/>
            <p:nvPr/>
          </p:nvGrpSpPr>
          <p:grpSpPr>
            <a:xfrm>
              <a:off x="5963804" y="4712138"/>
              <a:ext cx="819459" cy="355332"/>
              <a:chOff x="5553667" y="4712138"/>
              <a:chExt cx="819459" cy="355332"/>
            </a:xfrm>
          </p:grpSpPr>
          <p:sp>
            <p:nvSpPr>
              <p:cNvPr id="75" name="Rounded Rectangle 74"/>
              <p:cNvSpPr/>
              <p:nvPr/>
            </p:nvSpPr>
            <p:spPr>
              <a:xfrm>
                <a:off x="5553667" y="4712138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5635721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Oval 76"/>
              <p:cNvSpPr>
                <a:spLocks noChangeAspect="1"/>
              </p:cNvSpPr>
              <p:nvPr/>
            </p:nvSpPr>
            <p:spPr>
              <a:xfrm>
                <a:off x="60513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5963396" y="4717252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7" name="Straight Arrow Connector 66"/>
            <p:cNvCxnSpPr/>
            <p:nvPr/>
          </p:nvCxnSpPr>
          <p:spPr>
            <a:xfrm>
              <a:off x="3491492" y="488145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5184015" y="4881755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4221354" y="4677469"/>
              <a:ext cx="1017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Features</a:t>
              </a:r>
              <a:endParaRPr lang="en-US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 flipV="1">
              <a:off x="1922275" y="2077976"/>
              <a:ext cx="5174364" cy="330350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3274720" y="3313826"/>
              <a:ext cx="729863" cy="0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5598872" y="331382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>
              <a:off x="3414330" y="2596548"/>
              <a:ext cx="514682" cy="5541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 flipV="1">
              <a:off x="5482450" y="2600751"/>
              <a:ext cx="404976" cy="4458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Straight Arrow Connector 106"/>
          <p:cNvCxnSpPr>
            <a:stCxn id="11" idx="0"/>
            <a:endCxn id="161" idx="2"/>
          </p:cNvCxnSpPr>
          <p:nvPr/>
        </p:nvCxnSpPr>
        <p:spPr>
          <a:xfrm flipV="1">
            <a:off x="1393930" y="4287646"/>
            <a:ext cx="8825443" cy="835684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endCxn id="161" idx="2"/>
          </p:cNvCxnSpPr>
          <p:nvPr/>
        </p:nvCxnSpPr>
        <p:spPr>
          <a:xfrm flipV="1">
            <a:off x="2504894" y="4287646"/>
            <a:ext cx="7714479" cy="833824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endCxn id="161" idx="2"/>
          </p:cNvCxnSpPr>
          <p:nvPr/>
        </p:nvCxnSpPr>
        <p:spPr>
          <a:xfrm flipV="1">
            <a:off x="6142915" y="4287646"/>
            <a:ext cx="4076458" cy="835684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endCxn id="161" idx="2"/>
          </p:cNvCxnSpPr>
          <p:nvPr/>
        </p:nvCxnSpPr>
        <p:spPr>
          <a:xfrm flipV="1">
            <a:off x="7308539" y="4287646"/>
            <a:ext cx="2910834" cy="833824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63794" y="6263149"/>
            <a:ext cx="1160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Timothy </a:t>
            </a:r>
            <a:r>
              <a:rPr lang="en-US" dirty="0" err="1"/>
              <a:t>Dozat</a:t>
            </a:r>
            <a:r>
              <a:rPr lang="en-US" dirty="0"/>
              <a:t> and Christopher D Manning. 2016. Deep </a:t>
            </a:r>
            <a:r>
              <a:rPr lang="en-US" dirty="0" err="1"/>
              <a:t>biaffine</a:t>
            </a:r>
            <a:r>
              <a:rPr lang="en-US" dirty="0"/>
              <a:t> attention for neural dependency pars- </a:t>
            </a:r>
            <a:r>
              <a:rPr lang="en-US" dirty="0" err="1"/>
              <a:t>ing</a:t>
            </a:r>
            <a:r>
              <a:rPr lang="en-US" dirty="0"/>
              <a:t>. </a:t>
            </a:r>
            <a:r>
              <a:rPr lang="en-US" i="1" dirty="0" err="1"/>
              <a:t>arXiv</a:t>
            </a:r>
            <a:r>
              <a:rPr lang="en-US" i="1" dirty="0"/>
              <a:t> preprint arXiv:1611.01734 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0450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1000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Dependency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636574" y="2881653"/>
            <a:ext cx="3218573" cy="568866"/>
            <a:chOff x="8636574" y="3206605"/>
            <a:chExt cx="3218573" cy="568866"/>
          </a:xfrm>
        </p:grpSpPr>
        <p:sp>
          <p:nvSpPr>
            <p:cNvPr id="161" name="Rounded Rectangle 160"/>
            <p:cNvSpPr/>
            <p:nvPr/>
          </p:nvSpPr>
          <p:spPr>
            <a:xfrm>
              <a:off x="8660024" y="3206605"/>
              <a:ext cx="3118698" cy="568866"/>
            </a:xfrm>
            <a:prstGeom prst="roundRect">
              <a:avLst/>
            </a:prstGeom>
            <a:noFill/>
            <a:ln w="3175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i="1">
                <a:solidFill>
                  <a:schemeClr val="tx1"/>
                </a:solidFill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8636574" y="3273360"/>
              <a:ext cx="3218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 smtClean="0"/>
                <a:t>Implicit</a:t>
              </a:r>
              <a:r>
                <a:rPr lang="zh-CN" altLang="en-US" sz="2000" dirty="0" smtClean="0"/>
                <a:t> </a:t>
              </a:r>
              <a:r>
                <a:rPr lang="en-US" altLang="zh-CN" sz="2000" dirty="0" smtClean="0"/>
                <a:t>dependency</a:t>
              </a:r>
              <a:r>
                <a:rPr lang="zh-CN" altLang="en-US" sz="2000" dirty="0" smtClean="0"/>
                <a:t> </a:t>
              </a:r>
              <a:r>
                <a:rPr lang="en-US" altLang="zh-CN" sz="2000" dirty="0" smtClean="0"/>
                <a:t>features</a:t>
              </a:r>
              <a:endParaRPr lang="en-US" sz="20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38199" y="2433047"/>
            <a:ext cx="7198217" cy="3741897"/>
            <a:chOff x="1092530" y="1185862"/>
            <a:chExt cx="7220197" cy="3882536"/>
          </a:xfrm>
        </p:grpSpPr>
        <p:grpSp>
          <p:nvGrpSpPr>
            <p:cNvPr id="7" name="Group 6"/>
            <p:cNvGrpSpPr/>
            <p:nvPr/>
          </p:nvGrpSpPr>
          <p:grpSpPr>
            <a:xfrm>
              <a:off x="1483499" y="4709554"/>
              <a:ext cx="819459" cy="355332"/>
              <a:chOff x="2102138" y="4715344"/>
              <a:chExt cx="819459" cy="355332"/>
            </a:xfrm>
          </p:grpSpPr>
          <p:sp>
            <p:nvSpPr>
              <p:cNvPr id="103" name="Rounded Rectangle 102"/>
              <p:cNvSpPr/>
              <p:nvPr/>
            </p:nvSpPr>
            <p:spPr>
              <a:xfrm>
                <a:off x="2102138" y="4715344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>
              <a:xfrm>
                <a:off x="2170031" y="4795580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>
              <a:xfrm>
                <a:off x="2571840" y="4765012"/>
                <a:ext cx="269198" cy="259814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6" name="Straight Connector 105"/>
              <p:cNvCxnSpPr/>
              <p:nvPr/>
            </p:nvCxnSpPr>
            <p:spPr>
              <a:xfrm>
                <a:off x="2496627" y="4715344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/>
            <p:cNvGrpSpPr/>
            <p:nvPr/>
          </p:nvGrpSpPr>
          <p:grpSpPr>
            <a:xfrm>
              <a:off x="2618533" y="4705750"/>
              <a:ext cx="819459" cy="358785"/>
              <a:chOff x="3316085" y="4709613"/>
              <a:chExt cx="819459" cy="358785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3316085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00" name="Oval 99"/>
              <p:cNvSpPr>
                <a:spLocks noChangeAspect="1"/>
              </p:cNvSpPr>
              <p:nvPr/>
            </p:nvSpPr>
            <p:spPr>
              <a:xfrm>
                <a:off x="3399219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Oval 100"/>
              <p:cNvSpPr>
                <a:spLocks noChangeAspect="1"/>
              </p:cNvSpPr>
              <p:nvPr/>
            </p:nvSpPr>
            <p:spPr>
              <a:xfrm>
                <a:off x="38148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3725815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/>
            <p:cNvGrpSpPr/>
            <p:nvPr/>
          </p:nvGrpSpPr>
          <p:grpSpPr>
            <a:xfrm>
              <a:off x="7044287" y="4709613"/>
              <a:ext cx="819459" cy="358785"/>
              <a:chOff x="6275240" y="4709613"/>
              <a:chExt cx="819459" cy="358785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6275240" y="4709613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6" name="Oval 95"/>
              <p:cNvSpPr>
                <a:spLocks noChangeAspect="1"/>
              </p:cNvSpPr>
              <p:nvPr/>
            </p:nvSpPr>
            <p:spPr>
              <a:xfrm>
                <a:off x="6358374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Oval 96"/>
              <p:cNvSpPr>
                <a:spLocks noChangeAspect="1"/>
              </p:cNvSpPr>
              <p:nvPr/>
            </p:nvSpPr>
            <p:spPr>
              <a:xfrm>
                <a:off x="6774041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8" name="Straight Connector 97"/>
              <p:cNvCxnSpPr/>
              <p:nvPr/>
            </p:nvCxnSpPr>
            <p:spPr>
              <a:xfrm>
                <a:off x="6684970" y="4718937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ounded Rectangle 9"/>
            <p:cNvSpPr/>
            <p:nvPr/>
          </p:nvSpPr>
          <p:spPr>
            <a:xfrm>
              <a:off x="1271587" y="3912595"/>
              <a:ext cx="6862692" cy="491967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1469958" y="3947455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2578394" y="3962695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6256282" y="3964683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7407810" y="3960969"/>
              <a:ext cx="359999" cy="359988"/>
            </a:xfrm>
            <a:prstGeom prst="ellipse">
              <a:avLst/>
            </a:prstGeom>
            <a:solidFill>
              <a:srgbClr val="FFE3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54722" y="3970316"/>
              <a:ext cx="1602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smtClean="0"/>
                <a:t>Bi-LSTM</a:t>
              </a:r>
              <a:r>
                <a:rPr lang="zh-CN" altLang="en-US" i="1" dirty="0" smtClean="0"/>
                <a:t> </a:t>
              </a:r>
              <a:r>
                <a:rPr lang="en-US" altLang="zh-CN" i="1" dirty="0" smtClean="0"/>
                <a:t>layers</a:t>
              </a:r>
              <a:endParaRPr lang="en-US" i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1880507" y="4134836"/>
              <a:ext cx="667408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6682069" y="4131124"/>
              <a:ext cx="695258" cy="3713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3019422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5480705" y="413483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1459757" y="3921919"/>
              <a:ext cx="393159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83483" y="3916188"/>
              <a:ext cx="650569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smtClean="0">
                  <a:latin typeface="Times New Roman" charset="0"/>
                  <a:ea typeface="Times New Roman" charset="0"/>
                  <a:cs typeface="Times New Roman" charset="0"/>
                </a:rPr>
                <a:t>2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214039" y="3921919"/>
              <a:ext cx="736648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smtClean="0">
                  <a:latin typeface="Times New Roman" charset="0"/>
                  <a:ea typeface="Times New Roman" charset="0"/>
                  <a:cs typeface="Times New Roman" charset="0"/>
                </a:rPr>
                <a:t>n-1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20898" y="3916188"/>
              <a:ext cx="714813" cy="383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i="1" dirty="0" err="1" smtClean="0">
                  <a:latin typeface="Times New Roman" charset="0"/>
                  <a:ea typeface="Times New Roman" charset="0"/>
                  <a:cs typeface="Times New Roman" charset="0"/>
                </a:rPr>
                <a:t>h</a:t>
              </a:r>
              <a:r>
                <a:rPr lang="en-US" altLang="zh-CN" i="1" baseline="-25000" dirty="0" err="1" smtClean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endParaRPr lang="en-US" i="1" baseline="-250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4" name="Trapezoid 23"/>
            <p:cNvSpPr/>
            <p:nvPr/>
          </p:nvSpPr>
          <p:spPr>
            <a:xfrm>
              <a:off x="1205638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rapezoid 24"/>
            <p:cNvSpPr/>
            <p:nvPr/>
          </p:nvSpPr>
          <p:spPr>
            <a:xfrm>
              <a:off x="2513671" y="3157594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6" name="Trapezoid 25"/>
            <p:cNvSpPr/>
            <p:nvPr/>
          </p:nvSpPr>
          <p:spPr>
            <a:xfrm>
              <a:off x="6306219" y="3165747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rapezoid 26"/>
            <p:cNvSpPr/>
            <p:nvPr/>
          </p:nvSpPr>
          <p:spPr>
            <a:xfrm>
              <a:off x="7439744" y="3163478"/>
              <a:ext cx="768277" cy="340297"/>
            </a:xfrm>
            <a:prstGeom prst="trapezoid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>
                  <a:solidFill>
                    <a:schemeClr val="tx1"/>
                  </a:solidFill>
                </a:rPr>
                <a:t>MLP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273277" y="3152729"/>
              <a:ext cx="108074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/>
                <a:t>MLP</a:t>
              </a:r>
              <a:r>
                <a:rPr lang="zh-CN" altLang="en-US" sz="1600" dirty="0" smtClean="0"/>
                <a:t> </a:t>
              </a:r>
              <a:r>
                <a:rPr lang="en-US" altLang="zh-CN" sz="1600" dirty="0" smtClean="0"/>
                <a:t>layers</a:t>
              </a:r>
              <a:endParaRPr lang="en-US" sz="1600" dirty="0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291947" y="2422240"/>
              <a:ext cx="819460" cy="355332"/>
              <a:chOff x="3441600" y="4694400"/>
              <a:chExt cx="496800" cy="223200"/>
            </a:xfrm>
            <a:noFill/>
          </p:grpSpPr>
          <p:sp>
            <p:nvSpPr>
              <p:cNvPr id="91" name="Rounded Rectangle 90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92" name="Oval 91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Oval 92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Connector 93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91487" y="2395589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7" name="Rounded Rectangle 86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8" name="Oval 87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Oval 88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0" name="Straight Connector 89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2520581" y="2433043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83" name="Rounded Rectangle 82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991253" y="2394311"/>
              <a:ext cx="819459" cy="355332"/>
              <a:chOff x="3441600" y="4694400"/>
              <a:chExt cx="496800" cy="223200"/>
            </a:xfrm>
            <a:noFill/>
          </p:grpSpPr>
          <p:sp>
            <p:nvSpPr>
              <p:cNvPr id="79" name="Rounded Rectangle 78"/>
              <p:cNvSpPr/>
              <p:nvPr/>
            </p:nvSpPr>
            <p:spPr>
              <a:xfrm>
                <a:off x="3441600" y="4694400"/>
                <a:ext cx="496800" cy="223200"/>
              </a:xfrm>
              <a:prstGeom prst="roundRect">
                <a:avLst/>
              </a:prstGeom>
              <a:grp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>
              <a:xfrm>
                <a:off x="3492000" y="4744800"/>
                <a:ext cx="144000" cy="144000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A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>
              <a:xfrm>
                <a:off x="3754800" y="4744800"/>
                <a:ext cx="144000" cy="144000"/>
              </a:xfrm>
              <a:prstGeom prst="ellipse">
                <a:avLst/>
              </a:prstGeom>
              <a:solidFill>
                <a:srgbClr val="DEF4FB"/>
              </a:solidFill>
              <a:ln>
                <a:solidFill>
                  <a:srgbClr val="07B2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D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Straight Connector 81"/>
              <p:cNvCxnSpPr/>
              <p:nvPr/>
            </p:nvCxnSpPr>
            <p:spPr>
              <a:xfrm>
                <a:off x="3690000" y="4694400"/>
                <a:ext cx="0" cy="223200"/>
              </a:xfrm>
              <a:prstGeom prst="line">
                <a:avLst/>
              </a:prstGeom>
              <a:grpFill/>
              <a:ln w="381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rapezoid 32"/>
            <p:cNvSpPr/>
            <p:nvPr/>
          </p:nvSpPr>
          <p:spPr>
            <a:xfrm>
              <a:off x="1656213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smtClean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4" name="Trapezoid 33"/>
            <p:cNvSpPr/>
            <p:nvPr/>
          </p:nvSpPr>
          <p:spPr>
            <a:xfrm>
              <a:off x="2805220" y="1718774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5" name="Trapezoid 34"/>
            <p:cNvSpPr/>
            <p:nvPr/>
          </p:nvSpPr>
          <p:spPr>
            <a:xfrm>
              <a:off x="552974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6" name="Trapezoid 35"/>
            <p:cNvSpPr/>
            <p:nvPr/>
          </p:nvSpPr>
          <p:spPr>
            <a:xfrm>
              <a:off x="6712500" y="1737679"/>
              <a:ext cx="768277" cy="340297"/>
            </a:xfrm>
            <a:prstGeom prst="trapezoid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CLF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311468" y="1648951"/>
              <a:ext cx="470689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 flipV="1">
              <a:off x="1649958" y="4307443"/>
              <a:ext cx="243271" cy="402111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 flipV="1">
              <a:off x="2758394" y="4322683"/>
              <a:ext cx="269869" cy="3830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6373534" y="4324671"/>
              <a:ext cx="62748" cy="387467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7454017" y="4320957"/>
              <a:ext cx="133793" cy="388656"/>
            </a:xfrm>
            <a:prstGeom prst="straightConnector1">
              <a:avLst/>
            </a:prstGeom>
            <a:noFill/>
            <a:ln w="254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89777" y="3480428"/>
              <a:ext cx="66560" cy="441491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V="1">
              <a:off x="2772164" y="3480428"/>
              <a:ext cx="125646" cy="49332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V="1">
              <a:off x="7587809" y="3486313"/>
              <a:ext cx="236074" cy="481978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V="1">
              <a:off x="1589777" y="2777564"/>
              <a:ext cx="111900" cy="362567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6400983" y="2749643"/>
              <a:ext cx="289375" cy="416104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V="1">
              <a:off x="2897810" y="2788375"/>
              <a:ext cx="32501" cy="351756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7601217" y="2750921"/>
              <a:ext cx="222666" cy="395095"/>
            </a:xfrm>
            <a:prstGeom prst="straightConnector1">
              <a:avLst/>
            </a:prstGeom>
            <a:noFill/>
            <a:ln w="25400">
              <a:solidFill>
                <a:srgbClr val="07B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V="1">
              <a:off x="1459757" y="2059071"/>
              <a:ext cx="580595" cy="344183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V="1">
              <a:off x="2930311" y="2059071"/>
              <a:ext cx="259048" cy="373972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5913879" y="2077977"/>
              <a:ext cx="487104" cy="316334"/>
            </a:xfrm>
            <a:prstGeom prst="straightConnector1">
              <a:avLst/>
            </a:prstGeom>
            <a:noFill/>
            <a:ln w="25400">
              <a:prstDash val="sysDot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H="1" flipV="1">
              <a:off x="7096639" y="2077976"/>
              <a:ext cx="727244" cy="300483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940691" y="2431474"/>
              <a:ext cx="15417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/>
                <a:t>Learned</a:t>
              </a:r>
              <a:r>
                <a:rPr lang="zh-CN" altLang="en-US" sz="1600" dirty="0" smtClean="0"/>
                <a:t> </a:t>
              </a:r>
              <a:r>
                <a:rPr lang="en-US" altLang="zh-CN" sz="1600" dirty="0" err="1" smtClean="0"/>
                <a:t>Fetures</a:t>
              </a:r>
              <a:endParaRPr lang="en-US" sz="1600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1922275" y="1191952"/>
              <a:ext cx="5743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3026634" y="1200165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>
                  <a:solidFill>
                    <a:schemeClr val="tx1"/>
                  </a:solidFill>
                </a:rPr>
                <a:t>2</a:t>
              </a:r>
              <a:r>
                <a:rPr lang="en-US" altLang="zh-CN" sz="1400" baseline="30000" dirty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5441922" y="1200165"/>
              <a:ext cx="640252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n-1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6624701" y="1194160"/>
              <a:ext cx="571831" cy="327427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S</a:t>
              </a:r>
              <a:r>
                <a:rPr lang="en-US" altLang="zh-CN" sz="1400" baseline="-25000" dirty="0" smtClean="0">
                  <a:solidFill>
                    <a:schemeClr val="tx1"/>
                  </a:solidFill>
                </a:rPr>
                <a:t>n</a:t>
              </a:r>
              <a:r>
                <a:rPr lang="en-US" altLang="zh-CN" sz="1400" baseline="30000" dirty="0" smtClean="0">
                  <a:solidFill>
                    <a:schemeClr val="tx1"/>
                  </a:solidFill>
                </a:rPr>
                <a:t>1:n</a:t>
              </a:r>
              <a:endParaRPr lang="en-US" sz="1400" baseline="300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 flipV="1">
              <a:off x="2040353" y="1519379"/>
              <a:ext cx="169099" cy="199395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3189360" y="1527592"/>
              <a:ext cx="123191" cy="19118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 flipV="1">
              <a:off x="5762049" y="1527592"/>
              <a:ext cx="151831" cy="210087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6910617" y="1521587"/>
              <a:ext cx="186023" cy="216092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2040353" y="2059071"/>
              <a:ext cx="5324592" cy="323897"/>
            </a:xfrm>
            <a:prstGeom prst="straightConnector1">
              <a:avLst/>
            </a:prstGeom>
            <a:noFill/>
            <a:ln w="25400">
              <a:solidFill>
                <a:srgbClr val="C00000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4304626" y="1185862"/>
              <a:ext cx="470688" cy="35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600" dirty="0" smtClean="0"/>
                <a:t>……</a:t>
              </a:r>
              <a:endParaRPr lang="en-US" sz="1600" dirty="0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092530" y="3110791"/>
              <a:ext cx="7220197" cy="45173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i="1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V="1">
              <a:off x="6462841" y="3506044"/>
              <a:ext cx="227517" cy="507967"/>
            </a:xfrm>
            <a:prstGeom prst="straightConnector1">
              <a:avLst/>
            </a:prstGeom>
            <a:noFill/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Group 65"/>
            <p:cNvGrpSpPr/>
            <p:nvPr/>
          </p:nvGrpSpPr>
          <p:grpSpPr>
            <a:xfrm>
              <a:off x="5963804" y="4712138"/>
              <a:ext cx="819459" cy="355332"/>
              <a:chOff x="5553667" y="4712138"/>
              <a:chExt cx="819459" cy="355332"/>
            </a:xfrm>
          </p:grpSpPr>
          <p:sp>
            <p:nvSpPr>
              <p:cNvPr id="75" name="Rounded Rectangle 74"/>
              <p:cNvSpPr/>
              <p:nvPr/>
            </p:nvSpPr>
            <p:spPr>
              <a:xfrm>
                <a:off x="5553667" y="4712138"/>
                <a:ext cx="819459" cy="355332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>
              <a:xfrm>
                <a:off x="5635721" y="4789849"/>
                <a:ext cx="237524" cy="229246"/>
              </a:xfrm>
              <a:prstGeom prst="ellipse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W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Oval 76"/>
              <p:cNvSpPr>
                <a:spLocks noChangeAspect="1"/>
              </p:cNvSpPr>
              <p:nvPr/>
            </p:nvSpPr>
            <p:spPr>
              <a:xfrm>
                <a:off x="6051386" y="4789849"/>
                <a:ext cx="255339" cy="229246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 smtClean="0">
                    <a:solidFill>
                      <a:schemeClr val="tx1"/>
                    </a:solidFill>
                  </a:rPr>
                  <a:t>T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8" name="Straight Connector 77"/>
              <p:cNvCxnSpPr/>
              <p:nvPr/>
            </p:nvCxnSpPr>
            <p:spPr>
              <a:xfrm>
                <a:off x="5963396" y="4717252"/>
                <a:ext cx="0" cy="349461"/>
              </a:xfrm>
              <a:prstGeom prst="line">
                <a:avLst/>
              </a:prstGeom>
              <a:noFill/>
              <a:ln w="3810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7" name="Straight Arrow Connector 66"/>
            <p:cNvCxnSpPr/>
            <p:nvPr/>
          </p:nvCxnSpPr>
          <p:spPr>
            <a:xfrm>
              <a:off x="3491492" y="488145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5184015" y="4881755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4221354" y="4677469"/>
              <a:ext cx="1017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mtClean="0"/>
                <a:t>Features</a:t>
              </a:r>
              <a:endParaRPr lang="en-US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 flipV="1">
              <a:off x="1922275" y="2077976"/>
              <a:ext cx="5174364" cy="330350"/>
            </a:xfrm>
            <a:prstGeom prst="straightConnector1">
              <a:avLst/>
            </a:prstGeom>
            <a:noFill/>
            <a:ln w="25400">
              <a:solidFill>
                <a:srgbClr val="8991FF"/>
              </a:solidFill>
              <a:prstDash val="sysDash"/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3274720" y="3313826"/>
              <a:ext cx="729863" cy="0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>
              <a:off x="5598872" y="3313826"/>
              <a:ext cx="729863" cy="0"/>
            </a:xfrm>
            <a:prstGeom prst="straightConnector1">
              <a:avLst/>
            </a:prstGeom>
            <a:noFill/>
            <a:ln w="25400"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>
              <a:off x="3414330" y="2596548"/>
              <a:ext cx="514682" cy="5541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H="1" flipV="1">
              <a:off x="5482450" y="2600751"/>
              <a:ext cx="404976" cy="4458"/>
            </a:xfrm>
            <a:prstGeom prst="straightConnector1">
              <a:avLst/>
            </a:prstGeom>
            <a:noFill/>
            <a:ln w="254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7" name="Straight Arrow Connector 106"/>
          <p:cNvCxnSpPr>
            <a:stCxn id="24" idx="0"/>
            <a:endCxn id="161" idx="2"/>
          </p:cNvCxnSpPr>
          <p:nvPr/>
        </p:nvCxnSpPr>
        <p:spPr>
          <a:xfrm flipV="1">
            <a:off x="1333932" y="3450519"/>
            <a:ext cx="8885441" cy="882837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25" idx="0"/>
            <a:endCxn id="161" idx="2"/>
          </p:cNvCxnSpPr>
          <p:nvPr/>
        </p:nvCxnSpPr>
        <p:spPr>
          <a:xfrm flipV="1">
            <a:off x="2637983" y="3450519"/>
            <a:ext cx="7581390" cy="882837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endCxn id="161" idx="2"/>
          </p:cNvCxnSpPr>
          <p:nvPr/>
        </p:nvCxnSpPr>
        <p:spPr>
          <a:xfrm flipV="1">
            <a:off x="6410722" y="3450519"/>
            <a:ext cx="3808651" cy="870120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>
            <a:stCxn id="27" idx="0"/>
            <a:endCxn id="161" idx="2"/>
          </p:cNvCxnSpPr>
          <p:nvPr/>
        </p:nvCxnSpPr>
        <p:spPr>
          <a:xfrm flipV="1">
            <a:off x="7549060" y="3450519"/>
            <a:ext cx="2670313" cy="888508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363794" y="6263149"/>
            <a:ext cx="1160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Timothy </a:t>
            </a:r>
            <a:r>
              <a:rPr lang="en-US" dirty="0" err="1"/>
              <a:t>Dozat</a:t>
            </a:r>
            <a:r>
              <a:rPr lang="en-US" dirty="0"/>
              <a:t> and Christopher D Manning. 2016. Deep </a:t>
            </a:r>
            <a:r>
              <a:rPr lang="en-US" dirty="0" err="1"/>
              <a:t>biaffine</a:t>
            </a:r>
            <a:r>
              <a:rPr lang="en-US" dirty="0"/>
              <a:t> attention for neural dependency pars- </a:t>
            </a:r>
            <a:r>
              <a:rPr lang="en-US" dirty="0" err="1"/>
              <a:t>ing</a:t>
            </a:r>
            <a:r>
              <a:rPr lang="en-US" dirty="0"/>
              <a:t>. </a:t>
            </a:r>
            <a:r>
              <a:rPr lang="en-US" i="1" dirty="0" err="1"/>
              <a:t>arXiv</a:t>
            </a:r>
            <a:r>
              <a:rPr lang="en-US" i="1" dirty="0"/>
              <a:t> preprint arXiv:1611.01734 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4645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altLang="zh-CN" dirty="0" smtClean="0"/>
              <a:t>Our</a:t>
            </a:r>
            <a:r>
              <a:rPr lang="zh-CN" altLang="en-US" dirty="0"/>
              <a:t> </a:t>
            </a:r>
            <a:r>
              <a:rPr lang="en-US" altLang="zh-CN" dirty="0" smtClean="0"/>
              <a:t>Method</a:t>
            </a:r>
            <a:r>
              <a:rPr lang="en-US" dirty="0" smtClean="0"/>
              <a:t> </a:t>
            </a:r>
          </a:p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smtClean="0"/>
              <a:t>Results</a:t>
            </a:r>
          </a:p>
          <a:p>
            <a:r>
              <a:rPr lang="en-US" altLang="zh-CN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Our</a:t>
            </a:r>
            <a:r>
              <a:rPr lang="zh-CN" altLang="en-US" b="1" dirty="0" smtClean="0"/>
              <a:t> </a:t>
            </a:r>
            <a:r>
              <a:rPr lang="en-US" b="1" dirty="0" smtClean="0"/>
              <a:t>Method </a:t>
            </a:r>
            <a:endParaRPr lang="en-US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6"/>
            <a:ext cx="10515600" cy="5773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</a:p>
        </p:txBody>
      </p:sp>
      <p:grpSp>
        <p:nvGrpSpPr>
          <p:cNvPr id="188" name="Group 187"/>
          <p:cNvGrpSpPr/>
          <p:nvPr/>
        </p:nvGrpSpPr>
        <p:grpSpPr>
          <a:xfrm>
            <a:off x="538866" y="2447202"/>
            <a:ext cx="7953099" cy="3906503"/>
            <a:chOff x="643374" y="2577837"/>
            <a:chExt cx="7953099" cy="3906503"/>
          </a:xfrm>
        </p:grpSpPr>
        <p:sp>
          <p:nvSpPr>
            <p:cNvPr id="6" name="Rounded Rectangle 5"/>
            <p:cNvSpPr/>
            <p:nvPr/>
          </p:nvSpPr>
          <p:spPr>
            <a:xfrm>
              <a:off x="6318313" y="5564299"/>
              <a:ext cx="2011598" cy="428864"/>
            </a:xfrm>
            <a:prstGeom prst="roundRect">
              <a:avLst/>
            </a:prstGeom>
            <a:solidFill>
              <a:srgbClr val="7030A0">
                <a:alpha val="41000"/>
              </a:srgbClr>
            </a:solidFill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schemeClr val="tx1"/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2966114" y="5568799"/>
              <a:ext cx="3258824" cy="428864"/>
            </a:xfrm>
            <a:prstGeom prst="roundRect">
              <a:avLst/>
            </a:prstGeom>
            <a:solidFill>
              <a:srgbClr val="00FF77">
                <a:alpha val="41176"/>
              </a:srgbClr>
            </a:solidFill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688550" y="5567645"/>
              <a:ext cx="2156863" cy="428864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  <a:alpha val="41000"/>
              </a:schemeClr>
            </a:solidFill>
            <a:ln w="254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schemeClr val="tx1"/>
                </a:solidFill>
              </a:endParaRPr>
            </a:p>
          </p:txBody>
        </p:sp>
        <p:sp>
          <p:nvSpPr>
            <p:cNvPr id="9" name="TextBox 8"/>
            <p:cNvSpPr txBox="1">
              <a:spLocks noChangeAspect="1"/>
            </p:cNvSpPr>
            <p:nvPr/>
          </p:nvSpPr>
          <p:spPr>
            <a:xfrm>
              <a:off x="4209693" y="6167668"/>
              <a:ext cx="4571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200" i="1" dirty="0" smtClean="0">
                  <a:latin typeface="Times" charset="0"/>
                  <a:ea typeface="Times" charset="0"/>
                  <a:cs typeface="Times" charset="0"/>
                </a:rPr>
                <a:t>……</a:t>
              </a:r>
              <a:endParaRPr lang="en-US" sz="1200" i="1" dirty="0">
                <a:latin typeface="Times" charset="0"/>
                <a:ea typeface="Times" charset="0"/>
                <a:cs typeface="Times" charset="0"/>
              </a:endParaRPr>
            </a:p>
          </p:txBody>
        </p:sp>
        <p:grpSp>
          <p:nvGrpSpPr>
            <p:cNvPr id="10" name="Group 9"/>
            <p:cNvGrpSpPr>
              <a:grpSpLocks noChangeAspect="1"/>
            </p:cNvGrpSpPr>
            <p:nvPr/>
          </p:nvGrpSpPr>
          <p:grpSpPr>
            <a:xfrm>
              <a:off x="7863386" y="6243548"/>
              <a:ext cx="504000" cy="240555"/>
              <a:chOff x="1969512" y="6203059"/>
              <a:chExt cx="1303774" cy="622281"/>
            </a:xfrm>
          </p:grpSpPr>
          <p:sp>
            <p:nvSpPr>
              <p:cNvPr id="180" name="Rounded Rectangle 179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81" name="Oval 180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82" name="Oval 181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183" name="Straight Connector 182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1936206" y="6150205"/>
              <a:ext cx="4571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200" i="1" dirty="0" smtClean="0">
                  <a:latin typeface="Times" charset="0"/>
                  <a:ea typeface="Times" charset="0"/>
                  <a:cs typeface="Times" charset="0"/>
                </a:rPr>
                <a:t>……</a:t>
              </a:r>
              <a:endParaRPr lang="en-US" sz="1200" i="1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6681658" y="6203890"/>
              <a:ext cx="4571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altLang="zh-CN" sz="1200" i="1" dirty="0" smtClean="0">
                  <a:latin typeface="Times" charset="0"/>
                  <a:ea typeface="Times" charset="0"/>
                  <a:cs typeface="Times" charset="0"/>
                </a:rPr>
                <a:t>……</a:t>
              </a:r>
              <a:endParaRPr lang="en-US" sz="1200" i="1" dirty="0">
                <a:latin typeface="Times" charset="0"/>
                <a:ea typeface="Times" charset="0"/>
                <a:cs typeface="Times" charset="0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65105" y="5544195"/>
              <a:ext cx="7777205" cy="470622"/>
              <a:chOff x="604145" y="4785555"/>
              <a:chExt cx="11098280" cy="671590"/>
            </a:xfrm>
            <a:noFill/>
          </p:grpSpPr>
          <p:sp>
            <p:nvSpPr>
              <p:cNvPr id="161" name="Rounded Rectangle 160"/>
              <p:cNvSpPr/>
              <p:nvPr/>
            </p:nvSpPr>
            <p:spPr>
              <a:xfrm>
                <a:off x="604145" y="4785555"/>
                <a:ext cx="10986863" cy="671590"/>
              </a:xfrm>
              <a:prstGeom prst="roundRect">
                <a:avLst/>
              </a:prstGeom>
              <a:grp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i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2" name="Group 161"/>
              <p:cNvGrpSpPr/>
              <p:nvPr/>
            </p:nvGrpSpPr>
            <p:grpSpPr>
              <a:xfrm>
                <a:off x="655088" y="4886950"/>
                <a:ext cx="692981" cy="471179"/>
                <a:chOff x="636195" y="4867196"/>
                <a:chExt cx="692981" cy="471179"/>
              </a:xfrm>
              <a:grpFill/>
            </p:grpSpPr>
            <p:sp>
              <p:nvSpPr>
                <p:cNvPr id="178" name="Oval 177"/>
                <p:cNvSpPr>
                  <a:spLocks noChangeAspect="1"/>
                </p:cNvSpPr>
                <p:nvPr/>
              </p:nvSpPr>
              <p:spPr>
                <a:xfrm>
                  <a:off x="654782" y="4867196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636195" y="4872132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4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1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63" name="Group 162"/>
              <p:cNvGrpSpPr/>
              <p:nvPr/>
            </p:nvGrpSpPr>
            <p:grpSpPr>
              <a:xfrm>
                <a:off x="1837649" y="4884187"/>
                <a:ext cx="692981" cy="473655"/>
                <a:chOff x="1271683" y="4883282"/>
                <a:chExt cx="692981" cy="473655"/>
              </a:xfrm>
              <a:grpFill/>
            </p:grpSpPr>
            <p:sp>
              <p:nvSpPr>
                <p:cNvPr id="176" name="Oval 175"/>
                <p:cNvSpPr>
                  <a:spLocks noChangeAspect="1"/>
                </p:cNvSpPr>
                <p:nvPr/>
              </p:nvSpPr>
              <p:spPr>
                <a:xfrm>
                  <a:off x="1291010" y="4885758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77" name="TextBox 176"/>
                <p:cNvSpPr txBox="1"/>
                <p:nvPr/>
              </p:nvSpPr>
              <p:spPr>
                <a:xfrm>
                  <a:off x="1271683" y="4883282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400" i="1" baseline="-25000" dirty="0">
                      <a:latin typeface="Times" charset="0"/>
                      <a:ea typeface="Times" charset="0"/>
                      <a:cs typeface="Times" charset="0"/>
                    </a:rPr>
                    <a:t>2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64" name="Group 163"/>
              <p:cNvGrpSpPr/>
              <p:nvPr/>
            </p:nvGrpSpPr>
            <p:grpSpPr>
              <a:xfrm>
                <a:off x="3925582" y="4857862"/>
                <a:ext cx="692981" cy="499077"/>
                <a:chOff x="3925582" y="4857862"/>
                <a:chExt cx="692981" cy="499077"/>
              </a:xfrm>
              <a:grpFill/>
            </p:grpSpPr>
            <p:sp>
              <p:nvSpPr>
                <p:cNvPr id="174" name="Oval 173"/>
                <p:cNvSpPr>
                  <a:spLocks noChangeAspect="1"/>
                </p:cNvSpPr>
                <p:nvPr/>
              </p:nvSpPr>
              <p:spPr>
                <a:xfrm>
                  <a:off x="3966243" y="4885760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75" name="TextBox 174"/>
                <p:cNvSpPr txBox="1"/>
                <p:nvPr/>
              </p:nvSpPr>
              <p:spPr>
                <a:xfrm>
                  <a:off x="3925582" y="4857862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4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t1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65" name="Group 164"/>
              <p:cNvGrpSpPr/>
              <p:nvPr/>
            </p:nvGrpSpPr>
            <p:grpSpPr>
              <a:xfrm>
                <a:off x="7959454" y="4876068"/>
                <a:ext cx="692981" cy="480871"/>
                <a:chOff x="8188054" y="4876068"/>
                <a:chExt cx="692981" cy="480871"/>
              </a:xfrm>
              <a:grpFill/>
            </p:grpSpPr>
            <p:sp>
              <p:nvSpPr>
                <p:cNvPr id="172" name="Oval 171"/>
                <p:cNvSpPr>
                  <a:spLocks noChangeAspect="1"/>
                </p:cNvSpPr>
                <p:nvPr/>
              </p:nvSpPr>
              <p:spPr>
                <a:xfrm>
                  <a:off x="8261621" y="4885760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73" name="TextBox 172"/>
                <p:cNvSpPr txBox="1"/>
                <p:nvPr/>
              </p:nvSpPr>
              <p:spPr>
                <a:xfrm>
                  <a:off x="8188054" y="4876068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err="1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400" i="1" baseline="-25000" dirty="0" err="1" smtClean="0">
                      <a:latin typeface="Times" charset="0"/>
                      <a:ea typeface="Times" charset="0"/>
                      <a:cs typeface="Times" charset="0"/>
                    </a:rPr>
                    <a:t>tm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66" name="Group 165"/>
              <p:cNvGrpSpPr/>
              <p:nvPr/>
            </p:nvGrpSpPr>
            <p:grpSpPr>
              <a:xfrm>
                <a:off x="9929033" y="4864560"/>
                <a:ext cx="692981" cy="492377"/>
                <a:chOff x="9843308" y="4864560"/>
                <a:chExt cx="692981" cy="492377"/>
              </a:xfrm>
              <a:grpFill/>
            </p:grpSpPr>
            <p:sp>
              <p:nvSpPr>
                <p:cNvPr id="170" name="Oval 169"/>
                <p:cNvSpPr>
                  <a:spLocks noChangeAspect="1"/>
                </p:cNvSpPr>
                <p:nvPr/>
              </p:nvSpPr>
              <p:spPr>
                <a:xfrm>
                  <a:off x="9880748" y="4885758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71" name="TextBox 170"/>
                <p:cNvSpPr txBox="1"/>
                <p:nvPr/>
              </p:nvSpPr>
              <p:spPr>
                <a:xfrm>
                  <a:off x="9843308" y="4864560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n-1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67" name="Group 166"/>
              <p:cNvGrpSpPr/>
              <p:nvPr/>
            </p:nvGrpSpPr>
            <p:grpSpPr>
              <a:xfrm>
                <a:off x="11009444" y="4845293"/>
                <a:ext cx="692981" cy="493082"/>
                <a:chOff x="10895144" y="4845293"/>
                <a:chExt cx="692981" cy="493082"/>
              </a:xfrm>
              <a:grpFill/>
            </p:grpSpPr>
            <p:sp>
              <p:nvSpPr>
                <p:cNvPr id="168" name="Oval 167"/>
                <p:cNvSpPr>
                  <a:spLocks noChangeAspect="1"/>
                </p:cNvSpPr>
                <p:nvPr/>
              </p:nvSpPr>
              <p:spPr>
                <a:xfrm>
                  <a:off x="10933530" y="4867196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69" name="TextBox 168"/>
                <p:cNvSpPr txBox="1"/>
                <p:nvPr/>
              </p:nvSpPr>
              <p:spPr>
                <a:xfrm>
                  <a:off x="10895144" y="4845293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err="1" smtClean="0"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400" i="1" baseline="-25000" dirty="0" err="1" smtClean="0">
                      <a:latin typeface="Times" charset="0"/>
                      <a:ea typeface="Times" charset="0"/>
                      <a:cs typeface="Times" charset="0"/>
                    </a:rPr>
                    <a:t>n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</p:grpSp>
        <p:grpSp>
          <p:nvGrpSpPr>
            <p:cNvPr id="14" name="Group 13"/>
            <p:cNvGrpSpPr/>
            <p:nvPr/>
          </p:nvGrpSpPr>
          <p:grpSpPr>
            <a:xfrm>
              <a:off x="3283116" y="4847254"/>
              <a:ext cx="5313357" cy="572927"/>
              <a:chOff x="3882922" y="3892519"/>
              <a:chExt cx="7582303" cy="817564"/>
            </a:xfrm>
          </p:grpSpPr>
          <p:cxnSp>
            <p:nvCxnSpPr>
              <p:cNvPr id="153" name="Straight Connector 152"/>
              <p:cNvCxnSpPr/>
              <p:nvPr/>
            </p:nvCxnSpPr>
            <p:spPr>
              <a:xfrm flipH="1" flipV="1">
                <a:off x="4052407" y="4171905"/>
                <a:ext cx="7200000" cy="0"/>
              </a:xfrm>
              <a:prstGeom prst="line">
                <a:avLst/>
              </a:prstGeom>
              <a:ln w="25400">
                <a:solidFill>
                  <a:srgbClr val="00206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3882922" y="3894618"/>
                <a:ext cx="466793" cy="570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⊕</a:t>
                </a:r>
                <a:endParaRPr lang="en-US" sz="2000" b="1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4808006" y="3894399"/>
                <a:ext cx="466793" cy="5709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</a:rPr>
                  <a:t>⊕</a:t>
                </a:r>
                <a:endParaRPr lang="en-US" sz="2000" b="1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56" name="TextBox 155"/>
              <p:cNvSpPr txBox="1"/>
              <p:nvPr/>
            </p:nvSpPr>
            <p:spPr>
              <a:xfrm>
                <a:off x="9456726" y="3892519"/>
                <a:ext cx="466793" cy="570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rgbClr val="7030A0"/>
                    </a:solidFill>
                  </a:rPr>
                  <a:t>⊕</a:t>
                </a:r>
                <a:endParaRPr lang="en-US" sz="2000" b="1" dirty="0">
                  <a:solidFill>
                    <a:srgbClr val="7030A0"/>
                  </a:solidFill>
                </a:endParaRPr>
              </a:p>
            </p:txBody>
          </p:sp>
          <p:sp>
            <p:nvSpPr>
              <p:cNvPr id="157" name="TextBox 156"/>
              <p:cNvSpPr txBox="1"/>
              <p:nvPr/>
            </p:nvSpPr>
            <p:spPr>
              <a:xfrm>
                <a:off x="10998432" y="3903489"/>
                <a:ext cx="466793" cy="5709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rgbClr val="7030A0"/>
                    </a:solidFill>
                  </a:rPr>
                  <a:t>⊕</a:t>
                </a:r>
                <a:endParaRPr lang="en-US" sz="2000" b="1" dirty="0">
                  <a:solidFill>
                    <a:srgbClr val="7030A0"/>
                  </a:solidFill>
                </a:endParaRPr>
              </a:p>
            </p:txBody>
          </p:sp>
          <p:grpSp>
            <p:nvGrpSpPr>
              <p:cNvPr id="158" name="Group 157"/>
              <p:cNvGrpSpPr/>
              <p:nvPr/>
            </p:nvGrpSpPr>
            <p:grpSpPr>
              <a:xfrm>
                <a:off x="7463675" y="4210796"/>
                <a:ext cx="485046" cy="499287"/>
                <a:chOff x="7463675" y="4210796"/>
                <a:chExt cx="485046" cy="499287"/>
              </a:xfrm>
            </p:grpSpPr>
            <p:sp>
              <p:nvSpPr>
                <p:cNvPr id="159" name="Oval 158"/>
                <p:cNvSpPr>
                  <a:spLocks noChangeAspect="1"/>
                </p:cNvSpPr>
                <p:nvPr/>
              </p:nvSpPr>
              <p:spPr>
                <a:xfrm>
                  <a:off x="7478781" y="4247737"/>
                  <a:ext cx="462361" cy="462346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60" name="TextBox 159"/>
                <p:cNvSpPr txBox="1">
                  <a:spLocks noChangeAspect="1"/>
                </p:cNvSpPr>
                <p:nvPr/>
              </p:nvSpPr>
              <p:spPr>
                <a:xfrm>
                  <a:off x="7463675" y="4210796"/>
                  <a:ext cx="485046" cy="48311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600" b="1" i="1" dirty="0" err="1" smtClean="0">
                      <a:solidFill>
                        <a:schemeClr val="bg1"/>
                      </a:solidFill>
                      <a:latin typeface="Times" charset="0"/>
                      <a:ea typeface="Times" charset="0"/>
                      <a:cs typeface="Times" charset="0"/>
                    </a:rPr>
                    <a:t>h</a:t>
                  </a:r>
                  <a:r>
                    <a:rPr lang="en-US" altLang="zh-CN" sz="1600" b="1" i="1" baseline="-25000" dirty="0" err="1" smtClean="0">
                      <a:solidFill>
                        <a:schemeClr val="bg1"/>
                      </a:solidFill>
                      <a:latin typeface="Times" charset="0"/>
                      <a:ea typeface="Times" charset="0"/>
                      <a:cs typeface="Times" charset="0"/>
                    </a:rPr>
                    <a:t>t</a:t>
                  </a:r>
                  <a:endParaRPr lang="en-US" sz="1600" b="1" i="1" baseline="-250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</p:grpSp>
        <p:cxnSp>
          <p:nvCxnSpPr>
            <p:cNvPr id="15" name="Straight Arrow Connector 14"/>
            <p:cNvCxnSpPr/>
            <p:nvPr/>
          </p:nvCxnSpPr>
          <p:spPr>
            <a:xfrm flipV="1">
              <a:off x="865189" y="3961708"/>
              <a:ext cx="119413" cy="1623412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1726068" y="3961507"/>
              <a:ext cx="87741" cy="1601281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2622831" y="3952659"/>
              <a:ext cx="126873" cy="1632461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2745306" y="3961379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279680" y="2873455"/>
              <a:ext cx="1881679" cy="356627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i="1" dirty="0" smtClean="0">
                  <a:solidFill>
                    <a:srgbClr val="FF0000"/>
                  </a:solidFill>
                </a:rPr>
                <a:t>Classifier</a:t>
              </a:r>
              <a:endParaRPr lang="en-US" sz="1400" i="1" baseline="-25000" dirty="0">
                <a:solidFill>
                  <a:srgbClr val="FF0000"/>
                </a:solidFill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5643775" y="2577837"/>
              <a:ext cx="525220" cy="35662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rgbClr val="FF0000"/>
                  </a:solidFill>
                </a:rPr>
                <a:t>P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cxnSp>
          <p:nvCxnSpPr>
            <p:cNvPr id="21" name="Straight Arrow Connector 20"/>
            <p:cNvCxnSpPr>
              <a:stCxn id="19" idx="0"/>
              <a:endCxn id="20" idx="1"/>
            </p:cNvCxnSpPr>
            <p:nvPr/>
          </p:nvCxnSpPr>
          <p:spPr>
            <a:xfrm flipV="1">
              <a:off x="4220520" y="2756151"/>
              <a:ext cx="1423255" cy="117304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1883397" y="5788683"/>
              <a:ext cx="578907" cy="3344"/>
            </a:xfrm>
            <a:prstGeom prst="straightConnector1">
              <a:avLst/>
            </a:prstGeom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1051043" y="5786845"/>
              <a:ext cx="479318" cy="0"/>
            </a:xfrm>
            <a:prstGeom prst="straightConnector1">
              <a:avLst/>
            </a:prstGeom>
            <a:ln w="25400" cmpd="sng">
              <a:solidFill>
                <a:schemeClr val="tx1">
                  <a:lumMod val="75000"/>
                  <a:lumOff val="2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6717924" y="5777682"/>
              <a:ext cx="476980" cy="896"/>
            </a:xfrm>
            <a:prstGeom prst="straightConnector1">
              <a:avLst/>
            </a:prstGeom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7565514" y="5782502"/>
              <a:ext cx="414282" cy="1458"/>
            </a:xfrm>
            <a:prstGeom prst="straightConnector1">
              <a:avLst/>
            </a:prstGeom>
            <a:ln w="25400" cmpd="sng">
              <a:solidFill>
                <a:schemeClr val="tx1">
                  <a:lumMod val="75000"/>
                  <a:lumOff val="25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3379189" y="5782502"/>
              <a:ext cx="2443997" cy="14856"/>
            </a:xfrm>
            <a:prstGeom prst="straightConnector1">
              <a:avLst/>
            </a:prstGeom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riangle 26"/>
            <p:cNvSpPr/>
            <p:nvPr/>
          </p:nvSpPr>
          <p:spPr>
            <a:xfrm>
              <a:off x="3064421" y="5415948"/>
              <a:ext cx="3104573" cy="132046"/>
            </a:xfrm>
            <a:prstGeom prst="triangle">
              <a:avLst>
                <a:gd name="adj" fmla="val 93005"/>
              </a:avLst>
            </a:prstGeom>
            <a:solidFill>
              <a:srgbClr val="00FF77">
                <a:alpha val="41000"/>
              </a:srgbClr>
            </a:solidFill>
            <a:ln w="25400">
              <a:solidFill>
                <a:srgbClr val="00FF77">
                  <a:alpha val="41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2488445" y="5612591"/>
              <a:ext cx="327955" cy="33018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483730" y="5612200"/>
              <a:ext cx="485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i="1" dirty="0" smtClean="0">
                  <a:latin typeface="Times" charset="0"/>
                  <a:ea typeface="Times" charset="0"/>
                  <a:cs typeface="Times" charset="0"/>
                </a:rPr>
                <a:t>h</a:t>
              </a:r>
              <a:r>
                <a:rPr lang="en-US" altLang="zh-CN" sz="1400" i="1" baseline="-25000" dirty="0" smtClean="0">
                  <a:latin typeface="Times" charset="0"/>
                  <a:ea typeface="Times" charset="0"/>
                  <a:cs typeface="Times" charset="0"/>
                </a:rPr>
                <a:t>i</a:t>
              </a:r>
              <a:endParaRPr lang="en-US" sz="1400" i="1" baseline="-250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6368170" y="5613222"/>
              <a:ext cx="327955" cy="33018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i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373622" y="5598979"/>
              <a:ext cx="485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i="1" dirty="0" err="1" smtClean="0">
                  <a:latin typeface="Times" charset="0"/>
                  <a:ea typeface="Times" charset="0"/>
                  <a:cs typeface="Times" charset="0"/>
                </a:rPr>
                <a:t>h</a:t>
              </a:r>
              <a:r>
                <a:rPr lang="en-US" altLang="zh-CN" sz="1400" i="1" baseline="-25000" dirty="0" err="1" smtClean="0">
                  <a:latin typeface="Times" charset="0"/>
                  <a:ea typeface="Times" charset="0"/>
                  <a:cs typeface="Times" charset="0"/>
                </a:rPr>
                <a:t>j</a:t>
              </a:r>
              <a:endParaRPr lang="en-US" sz="1400" i="1" baseline="-25000" dirty="0">
                <a:latin typeface="Times" charset="0"/>
                <a:ea typeface="Times" charset="0"/>
                <a:cs typeface="Times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436609" y="4848538"/>
              <a:ext cx="327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⊕</a:t>
              </a:r>
              <a:endParaRPr lang="en-US" sz="2000" b="1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702302" y="4844552"/>
              <a:ext cx="3271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rgbClr val="7030A0"/>
                  </a:solidFill>
                </a:rPr>
                <a:t>⊕</a:t>
              </a:r>
              <a:endParaRPr lang="en-US" sz="2000" b="1" dirty="0">
                <a:solidFill>
                  <a:srgbClr val="7030A0"/>
                </a:solidFill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>
            <a:xfrm flipH="1" flipV="1">
              <a:off x="3508224" y="5042154"/>
              <a:ext cx="504000" cy="0"/>
            </a:xfrm>
            <a:prstGeom prst="line">
              <a:avLst/>
            </a:prstGeom>
            <a:ln w="25400">
              <a:solidFill>
                <a:srgbClr val="FFC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7921070" y="5038964"/>
              <a:ext cx="432000" cy="0"/>
            </a:xfrm>
            <a:prstGeom prst="line">
              <a:avLst/>
            </a:prstGeom>
            <a:ln w="25400">
              <a:solidFill>
                <a:srgbClr val="FFC000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35"/>
            <p:cNvSpPr/>
            <p:nvPr/>
          </p:nvSpPr>
          <p:spPr>
            <a:xfrm>
              <a:off x="831933" y="5133961"/>
              <a:ext cx="3730816" cy="390204"/>
            </a:xfrm>
            <a:custGeom>
              <a:avLst/>
              <a:gdLst>
                <a:gd name="connsiteX0" fmla="*/ 0 w 5420227"/>
                <a:gd name="connsiteY0" fmla="*/ 667753 h 673769"/>
                <a:gd name="connsiteX1" fmla="*/ 2803358 w 5420227"/>
                <a:gd name="connsiteY1" fmla="*/ 673769 h 673769"/>
                <a:gd name="connsiteX2" fmla="*/ 5420227 w 5420227"/>
                <a:gd name="connsiteY2" fmla="*/ 6016 h 673769"/>
                <a:gd name="connsiteX3" fmla="*/ 3807995 w 5420227"/>
                <a:gd name="connsiteY3" fmla="*/ 0 h 673769"/>
                <a:gd name="connsiteX4" fmla="*/ 0 w 5420227"/>
                <a:gd name="connsiteY4" fmla="*/ 667753 h 67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20227" h="673769">
                  <a:moveTo>
                    <a:pt x="0" y="667753"/>
                  </a:moveTo>
                  <a:lnTo>
                    <a:pt x="2803358" y="673769"/>
                  </a:lnTo>
                  <a:lnTo>
                    <a:pt x="5420227" y="6016"/>
                  </a:lnTo>
                  <a:lnTo>
                    <a:pt x="3807995" y="0"/>
                  </a:lnTo>
                  <a:lnTo>
                    <a:pt x="0" y="66775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  <a:alpha val="41000"/>
              </a:schemeClr>
            </a:solidFill>
            <a:ln w="25400">
              <a:solidFill>
                <a:schemeClr val="accent6">
                  <a:lumMod val="60000"/>
                  <a:lumOff val="40000"/>
                  <a:alpha val="41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37" name="Freeform 36"/>
            <p:cNvSpPr/>
            <p:nvPr/>
          </p:nvSpPr>
          <p:spPr>
            <a:xfrm>
              <a:off x="6478802" y="5142393"/>
              <a:ext cx="1926534" cy="393084"/>
            </a:xfrm>
            <a:custGeom>
              <a:avLst/>
              <a:gdLst>
                <a:gd name="connsiteX0" fmla="*/ 0 w 2749216"/>
                <a:gd name="connsiteY0" fmla="*/ 649705 h 649705"/>
                <a:gd name="connsiteX1" fmla="*/ 2508584 w 2749216"/>
                <a:gd name="connsiteY1" fmla="*/ 643689 h 649705"/>
                <a:gd name="connsiteX2" fmla="*/ 2749216 w 2749216"/>
                <a:gd name="connsiteY2" fmla="*/ 0 h 649705"/>
                <a:gd name="connsiteX3" fmla="*/ 1263316 w 2749216"/>
                <a:gd name="connsiteY3" fmla="*/ 0 h 649705"/>
                <a:gd name="connsiteX4" fmla="*/ 0 w 2749216"/>
                <a:gd name="connsiteY4" fmla="*/ 649705 h 649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9216" h="649705">
                  <a:moveTo>
                    <a:pt x="0" y="649705"/>
                  </a:moveTo>
                  <a:lnTo>
                    <a:pt x="2508584" y="643689"/>
                  </a:lnTo>
                  <a:lnTo>
                    <a:pt x="2749216" y="0"/>
                  </a:lnTo>
                  <a:lnTo>
                    <a:pt x="1263316" y="0"/>
                  </a:lnTo>
                  <a:lnTo>
                    <a:pt x="0" y="649705"/>
                  </a:lnTo>
                  <a:close/>
                </a:path>
              </a:pathLst>
            </a:custGeom>
            <a:solidFill>
              <a:srgbClr val="7030A0">
                <a:alpha val="41000"/>
              </a:srgbClr>
            </a:solidFill>
            <a:ln w="25400">
              <a:solidFill>
                <a:srgbClr val="7030A0">
                  <a:alpha val="41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3607955" y="4274304"/>
              <a:ext cx="4374170" cy="437216"/>
              <a:chOff x="4604380" y="2990315"/>
              <a:chExt cx="6242058" cy="623918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4604380" y="3095757"/>
                <a:ext cx="6158901" cy="518476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i="1"/>
              </a:p>
            </p:txBody>
          </p:sp>
          <p:grpSp>
            <p:nvGrpSpPr>
              <p:cNvPr id="133" name="Group 132"/>
              <p:cNvGrpSpPr/>
              <p:nvPr/>
            </p:nvGrpSpPr>
            <p:grpSpPr>
              <a:xfrm>
                <a:off x="4657137" y="3090218"/>
                <a:ext cx="692981" cy="499714"/>
                <a:chOff x="782132" y="4838661"/>
                <a:chExt cx="692981" cy="499714"/>
              </a:xfrm>
            </p:grpSpPr>
            <p:sp>
              <p:nvSpPr>
                <p:cNvPr id="151" name="Oval 150"/>
                <p:cNvSpPr>
                  <a:spLocks noChangeAspect="1"/>
                </p:cNvSpPr>
                <p:nvPr/>
              </p:nvSpPr>
              <p:spPr>
                <a:xfrm>
                  <a:off x="798053" y="4867196"/>
                  <a:ext cx="468000" cy="471179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52" name="TextBox 151"/>
                <p:cNvSpPr txBox="1"/>
                <p:nvPr/>
              </p:nvSpPr>
              <p:spPr>
                <a:xfrm>
                  <a:off x="782132" y="4838661"/>
                  <a:ext cx="692981" cy="3733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 smtClean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1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34" name="Group 133"/>
              <p:cNvGrpSpPr/>
              <p:nvPr/>
            </p:nvGrpSpPr>
            <p:grpSpPr>
              <a:xfrm>
                <a:off x="6863109" y="3111969"/>
                <a:ext cx="736350" cy="471179"/>
                <a:chOff x="1704684" y="4885758"/>
                <a:chExt cx="736350" cy="471179"/>
              </a:xfrm>
            </p:grpSpPr>
            <p:sp>
              <p:nvSpPr>
                <p:cNvPr id="149" name="Oval 148"/>
                <p:cNvSpPr>
                  <a:spLocks noChangeAspect="1"/>
                </p:cNvSpPr>
                <p:nvPr/>
              </p:nvSpPr>
              <p:spPr>
                <a:xfrm>
                  <a:off x="1704684" y="4885758"/>
                  <a:ext cx="468000" cy="471179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50" name="TextBox 149"/>
                <p:cNvSpPr txBox="1"/>
                <p:nvPr/>
              </p:nvSpPr>
              <p:spPr>
                <a:xfrm>
                  <a:off x="1748053" y="4916015"/>
                  <a:ext cx="692981" cy="3733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 smtClean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 err="1" smtClean="0">
                      <a:latin typeface="Times" charset="0"/>
                      <a:ea typeface="Times" charset="0"/>
                      <a:cs typeface="Times" charset="0"/>
                    </a:rPr>
                    <a:t>i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35" name="Group 134"/>
              <p:cNvGrpSpPr/>
              <p:nvPr/>
            </p:nvGrpSpPr>
            <p:grpSpPr>
              <a:xfrm>
                <a:off x="9504648" y="3120026"/>
                <a:ext cx="692981" cy="471179"/>
                <a:chOff x="9311730" y="4885758"/>
                <a:chExt cx="692981" cy="471179"/>
              </a:xfrm>
            </p:grpSpPr>
            <p:sp>
              <p:nvSpPr>
                <p:cNvPr id="147" name="Oval 146"/>
                <p:cNvSpPr>
                  <a:spLocks noChangeAspect="1"/>
                </p:cNvSpPr>
                <p:nvPr/>
              </p:nvSpPr>
              <p:spPr>
                <a:xfrm>
                  <a:off x="9366729" y="4885758"/>
                  <a:ext cx="468000" cy="471179"/>
                </a:xfrm>
                <a:prstGeom prst="ellipse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48" name="TextBox 147"/>
                <p:cNvSpPr txBox="1"/>
                <p:nvPr/>
              </p:nvSpPr>
              <p:spPr>
                <a:xfrm>
                  <a:off x="9311730" y="4901368"/>
                  <a:ext cx="692981" cy="3733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n-1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36" name="Group 135"/>
              <p:cNvGrpSpPr/>
              <p:nvPr/>
            </p:nvGrpSpPr>
            <p:grpSpPr>
              <a:xfrm>
                <a:off x="10153457" y="3099640"/>
                <a:ext cx="692981" cy="485939"/>
                <a:chOff x="10714034" y="4852436"/>
                <a:chExt cx="692981" cy="485939"/>
              </a:xfrm>
            </p:grpSpPr>
            <p:sp>
              <p:nvSpPr>
                <p:cNvPr id="145" name="Oval 144"/>
                <p:cNvSpPr>
                  <a:spLocks noChangeAspect="1"/>
                </p:cNvSpPr>
                <p:nvPr/>
              </p:nvSpPr>
              <p:spPr>
                <a:xfrm>
                  <a:off x="10731268" y="4867196"/>
                  <a:ext cx="468000" cy="471179"/>
                </a:xfrm>
                <a:prstGeom prst="ellipse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10714034" y="4852436"/>
                  <a:ext cx="692981" cy="3733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n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sp>
            <p:nvSpPr>
              <p:cNvPr id="137" name="TextBox 136"/>
              <p:cNvSpPr txBox="1"/>
              <p:nvPr/>
            </p:nvSpPr>
            <p:spPr>
              <a:xfrm>
                <a:off x="6113788" y="2996368"/>
                <a:ext cx="565477" cy="3952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mr-IN" altLang="zh-CN" sz="1200" dirty="0" smtClean="0"/>
                  <a:t>……</a:t>
                </a:r>
                <a:endParaRPr lang="en-US" sz="1200" dirty="0"/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8819670" y="2990315"/>
                <a:ext cx="565477" cy="3952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mr-IN" altLang="zh-CN" sz="1200" dirty="0" smtClean="0"/>
                  <a:t>……</a:t>
                </a:r>
                <a:endParaRPr lang="en-US" sz="1200" dirty="0"/>
              </a:p>
            </p:txBody>
          </p:sp>
          <p:grpSp>
            <p:nvGrpSpPr>
              <p:cNvPr id="139" name="Group 138"/>
              <p:cNvGrpSpPr/>
              <p:nvPr/>
            </p:nvGrpSpPr>
            <p:grpSpPr>
              <a:xfrm>
                <a:off x="5401920" y="3086867"/>
                <a:ext cx="703769" cy="493040"/>
                <a:chOff x="798053" y="4845335"/>
                <a:chExt cx="703769" cy="493040"/>
              </a:xfrm>
            </p:grpSpPr>
            <p:sp>
              <p:nvSpPr>
                <p:cNvPr id="143" name="Oval 142"/>
                <p:cNvSpPr>
                  <a:spLocks noChangeAspect="1"/>
                </p:cNvSpPr>
                <p:nvPr/>
              </p:nvSpPr>
              <p:spPr>
                <a:xfrm>
                  <a:off x="798053" y="4867196"/>
                  <a:ext cx="468000" cy="471179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  <a:alpha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808841" y="4845335"/>
                  <a:ext cx="692981" cy="37332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 smtClean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>
                      <a:latin typeface="Times" charset="0"/>
                      <a:ea typeface="Times" charset="0"/>
                      <a:cs typeface="Times" charset="0"/>
                    </a:rPr>
                    <a:t>2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40" name="Group 139"/>
              <p:cNvGrpSpPr/>
              <p:nvPr/>
            </p:nvGrpSpPr>
            <p:grpSpPr>
              <a:xfrm>
                <a:off x="8334966" y="3119578"/>
                <a:ext cx="736350" cy="473543"/>
                <a:chOff x="1704684" y="4883394"/>
                <a:chExt cx="736350" cy="473543"/>
              </a:xfrm>
            </p:grpSpPr>
            <p:sp>
              <p:nvSpPr>
                <p:cNvPr id="141" name="Oval 140"/>
                <p:cNvSpPr>
                  <a:spLocks noChangeAspect="1"/>
                </p:cNvSpPr>
                <p:nvPr/>
              </p:nvSpPr>
              <p:spPr>
                <a:xfrm>
                  <a:off x="1704684" y="4885758"/>
                  <a:ext cx="468000" cy="471179"/>
                </a:xfrm>
                <a:prstGeom prst="ellipse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42" name="TextBox 141"/>
                <p:cNvSpPr txBox="1"/>
                <p:nvPr/>
              </p:nvSpPr>
              <p:spPr>
                <a:xfrm>
                  <a:off x="1748053" y="4883394"/>
                  <a:ext cx="692981" cy="3733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100" i="1" dirty="0" smtClean="0">
                      <a:latin typeface="Times" charset="0"/>
                      <a:ea typeface="Times" charset="0"/>
                      <a:cs typeface="Times" charset="0"/>
                    </a:rPr>
                    <a:t>α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j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</p:grpSp>
        <p:cxnSp>
          <p:nvCxnSpPr>
            <p:cNvPr id="39" name="Straight Arrow Connector 38"/>
            <p:cNvCxnSpPr>
              <a:endCxn id="118" idx="4"/>
            </p:cNvCxnSpPr>
            <p:nvPr/>
          </p:nvCxnSpPr>
          <p:spPr>
            <a:xfrm flipV="1">
              <a:off x="3468167" y="4694491"/>
              <a:ext cx="351892" cy="279813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085485" y="4687466"/>
              <a:ext cx="245330" cy="295497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116" idx="4"/>
            </p:cNvCxnSpPr>
            <p:nvPr/>
          </p:nvCxnSpPr>
          <p:spPr>
            <a:xfrm flipV="1">
              <a:off x="4590028" y="4689737"/>
              <a:ext cx="764727" cy="294482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6386169" y="4696725"/>
              <a:ext cx="953278" cy="274076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flipH="1" flipV="1">
              <a:off x="7239443" y="4701783"/>
              <a:ext cx="621076" cy="274736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7674765" y="4698934"/>
              <a:ext cx="741473" cy="292355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771900" y="3560470"/>
              <a:ext cx="7777205" cy="470622"/>
              <a:chOff x="604145" y="4785555"/>
              <a:chExt cx="11098280" cy="671590"/>
            </a:xfrm>
            <a:noFill/>
          </p:grpSpPr>
          <p:sp>
            <p:nvSpPr>
              <p:cNvPr id="113" name="Rounded Rectangle 112"/>
              <p:cNvSpPr/>
              <p:nvPr/>
            </p:nvSpPr>
            <p:spPr>
              <a:xfrm>
                <a:off x="604145" y="4785555"/>
                <a:ext cx="10986863" cy="671590"/>
              </a:xfrm>
              <a:prstGeom prst="roundRect">
                <a:avLst/>
              </a:prstGeom>
              <a:grp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i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4" name="Group 113"/>
              <p:cNvGrpSpPr/>
              <p:nvPr/>
            </p:nvGrpSpPr>
            <p:grpSpPr>
              <a:xfrm>
                <a:off x="655088" y="4886950"/>
                <a:ext cx="692981" cy="471179"/>
                <a:chOff x="636195" y="4867196"/>
                <a:chExt cx="692981" cy="471179"/>
              </a:xfrm>
              <a:grpFill/>
            </p:grpSpPr>
            <p:sp>
              <p:nvSpPr>
                <p:cNvPr id="130" name="Oval 129"/>
                <p:cNvSpPr>
                  <a:spLocks noChangeAspect="1"/>
                </p:cNvSpPr>
                <p:nvPr/>
              </p:nvSpPr>
              <p:spPr>
                <a:xfrm>
                  <a:off x="654782" y="4867196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636195" y="4874527"/>
                  <a:ext cx="692981" cy="43920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4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1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15" name="Group 114"/>
              <p:cNvGrpSpPr/>
              <p:nvPr/>
            </p:nvGrpSpPr>
            <p:grpSpPr>
              <a:xfrm>
                <a:off x="1837649" y="4886663"/>
                <a:ext cx="692981" cy="471179"/>
                <a:chOff x="1271683" y="4885758"/>
                <a:chExt cx="692981" cy="471179"/>
              </a:xfrm>
              <a:grpFill/>
            </p:grpSpPr>
            <p:sp>
              <p:nvSpPr>
                <p:cNvPr id="128" name="Oval 127"/>
                <p:cNvSpPr>
                  <a:spLocks noChangeAspect="1"/>
                </p:cNvSpPr>
                <p:nvPr/>
              </p:nvSpPr>
              <p:spPr>
                <a:xfrm>
                  <a:off x="1291010" y="4885758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9" name="TextBox 128"/>
                <p:cNvSpPr txBox="1"/>
                <p:nvPr/>
              </p:nvSpPr>
              <p:spPr>
                <a:xfrm>
                  <a:off x="1271683" y="4902623"/>
                  <a:ext cx="692981" cy="43920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4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2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16" name="Group 115"/>
              <p:cNvGrpSpPr/>
              <p:nvPr/>
            </p:nvGrpSpPr>
            <p:grpSpPr>
              <a:xfrm>
                <a:off x="3161127" y="4874037"/>
                <a:ext cx="692981" cy="471179"/>
                <a:chOff x="3161127" y="4874037"/>
                <a:chExt cx="692981" cy="471179"/>
              </a:xfrm>
              <a:grpFill/>
            </p:grpSpPr>
            <p:sp>
              <p:nvSpPr>
                <p:cNvPr id="126" name="Oval 125"/>
                <p:cNvSpPr>
                  <a:spLocks noChangeAspect="1"/>
                </p:cNvSpPr>
                <p:nvPr/>
              </p:nvSpPr>
              <p:spPr>
                <a:xfrm>
                  <a:off x="3192523" y="4874037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7" name="TextBox 126"/>
                <p:cNvSpPr txBox="1"/>
                <p:nvPr/>
              </p:nvSpPr>
              <p:spPr>
                <a:xfrm>
                  <a:off x="3161127" y="4905569"/>
                  <a:ext cx="692981" cy="43920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smtClean="0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4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i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17" name="Group 116"/>
              <p:cNvGrpSpPr/>
              <p:nvPr/>
            </p:nvGrpSpPr>
            <p:grpSpPr>
              <a:xfrm>
                <a:off x="7976400" y="4885760"/>
                <a:ext cx="692981" cy="496931"/>
                <a:chOff x="8205000" y="4885760"/>
                <a:chExt cx="692981" cy="496931"/>
              </a:xfrm>
              <a:grpFill/>
            </p:grpSpPr>
            <p:sp>
              <p:nvSpPr>
                <p:cNvPr id="124" name="Oval 123"/>
                <p:cNvSpPr>
                  <a:spLocks noChangeAspect="1"/>
                </p:cNvSpPr>
                <p:nvPr/>
              </p:nvSpPr>
              <p:spPr>
                <a:xfrm>
                  <a:off x="8261621" y="4885760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5" name="TextBox 124"/>
                <p:cNvSpPr txBox="1"/>
                <p:nvPr/>
              </p:nvSpPr>
              <p:spPr>
                <a:xfrm>
                  <a:off x="8205000" y="4943485"/>
                  <a:ext cx="692981" cy="43920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err="1" smtClean="0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400" i="1" baseline="-25000" dirty="0" err="1" smtClean="0">
                      <a:latin typeface="Times" charset="0"/>
                      <a:ea typeface="Times" charset="0"/>
                      <a:cs typeface="Times" charset="0"/>
                    </a:rPr>
                    <a:t>j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18" name="Group 117"/>
              <p:cNvGrpSpPr/>
              <p:nvPr/>
            </p:nvGrpSpPr>
            <p:grpSpPr>
              <a:xfrm>
                <a:off x="9900279" y="4885758"/>
                <a:ext cx="738580" cy="471179"/>
                <a:chOff x="9814554" y="4885758"/>
                <a:chExt cx="738580" cy="471179"/>
              </a:xfrm>
              <a:grpFill/>
            </p:grpSpPr>
            <p:sp>
              <p:nvSpPr>
                <p:cNvPr id="122" name="Oval 121"/>
                <p:cNvSpPr>
                  <a:spLocks noChangeAspect="1"/>
                </p:cNvSpPr>
                <p:nvPr/>
              </p:nvSpPr>
              <p:spPr>
                <a:xfrm>
                  <a:off x="9880748" y="4885758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3" name="TextBox 122"/>
                <p:cNvSpPr txBox="1"/>
                <p:nvPr/>
              </p:nvSpPr>
              <p:spPr>
                <a:xfrm>
                  <a:off x="9814554" y="4909505"/>
                  <a:ext cx="738580" cy="43920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100" i="1" baseline="-25000" dirty="0" smtClean="0">
                      <a:latin typeface="Times" charset="0"/>
                      <a:ea typeface="Times" charset="0"/>
                      <a:cs typeface="Times" charset="0"/>
                    </a:rPr>
                    <a:t>n-1</a:t>
                  </a:r>
                  <a:endParaRPr lang="en-US" sz="11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  <p:grpSp>
            <p:nvGrpSpPr>
              <p:cNvPr id="119" name="Group 118"/>
              <p:cNvGrpSpPr/>
              <p:nvPr/>
            </p:nvGrpSpPr>
            <p:grpSpPr>
              <a:xfrm>
                <a:off x="11009444" y="4890642"/>
                <a:ext cx="692981" cy="471179"/>
                <a:chOff x="10895144" y="4890642"/>
                <a:chExt cx="692981" cy="471179"/>
              </a:xfrm>
              <a:grpFill/>
            </p:grpSpPr>
            <p:sp>
              <p:nvSpPr>
                <p:cNvPr id="120" name="Oval 119"/>
                <p:cNvSpPr>
                  <a:spLocks noChangeAspect="1"/>
                </p:cNvSpPr>
                <p:nvPr/>
              </p:nvSpPr>
              <p:spPr>
                <a:xfrm>
                  <a:off x="10933530" y="4890642"/>
                  <a:ext cx="468000" cy="471179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100" i="1" dirty="0">
                    <a:solidFill>
                      <a:schemeClr val="tx1"/>
                    </a:solidFill>
                    <a:latin typeface="Times New Roman" charset="0"/>
                    <a:ea typeface="Times New Roman" charset="0"/>
                    <a:cs typeface="Times New Roman" charset="0"/>
                  </a:endParaRPr>
                </a:p>
              </p:txBody>
            </p:sp>
            <p:sp>
              <p:nvSpPr>
                <p:cNvPr id="121" name="TextBox 120"/>
                <p:cNvSpPr txBox="1"/>
                <p:nvPr/>
              </p:nvSpPr>
              <p:spPr>
                <a:xfrm>
                  <a:off x="10895144" y="4894277"/>
                  <a:ext cx="692981" cy="43920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i="1" dirty="0" err="1">
                      <a:latin typeface="Times" charset="0"/>
                      <a:ea typeface="Times" charset="0"/>
                      <a:cs typeface="Times" charset="0"/>
                    </a:rPr>
                    <a:t>V</a:t>
                  </a:r>
                  <a:r>
                    <a:rPr lang="en-US" altLang="zh-CN" sz="1400" i="1" baseline="-25000" dirty="0" err="1" smtClean="0">
                      <a:latin typeface="Times" charset="0"/>
                      <a:ea typeface="Times" charset="0"/>
                      <a:cs typeface="Times" charset="0"/>
                    </a:rPr>
                    <a:t>n</a:t>
                  </a:r>
                  <a:endParaRPr lang="en-US" sz="1400" i="1" baseline="-25000" dirty="0">
                    <a:latin typeface="Times" charset="0"/>
                    <a:ea typeface="Times" charset="0"/>
                    <a:cs typeface="Times" charset="0"/>
                  </a:endParaRPr>
                </a:p>
              </p:txBody>
            </p:sp>
          </p:grpSp>
        </p:grpSp>
        <p:cxnSp>
          <p:nvCxnSpPr>
            <p:cNvPr id="46" name="Straight Arrow Connector 45"/>
            <p:cNvCxnSpPr/>
            <p:nvPr/>
          </p:nvCxnSpPr>
          <p:spPr>
            <a:xfrm flipH="1" flipV="1">
              <a:off x="984601" y="3961708"/>
              <a:ext cx="2826843" cy="385216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 flipH="1" flipV="1">
              <a:off x="1813809" y="3961507"/>
              <a:ext cx="2484832" cy="395776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149" idx="0"/>
              <a:endCxn id="126" idx="4"/>
            </p:cNvCxnSpPr>
            <p:nvPr/>
          </p:nvCxnSpPr>
          <p:spPr>
            <a:xfrm flipH="1" flipV="1">
              <a:off x="2749704" y="3952656"/>
              <a:ext cx="2605051" cy="406898"/>
            </a:xfrm>
            <a:prstGeom prst="straightConnector1">
              <a:avLst/>
            </a:prstGeom>
            <a:ln w="25400">
              <a:solidFill>
                <a:schemeClr val="accent6">
                  <a:lumMod val="60000"/>
                  <a:lumOff val="40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 flipV="1">
              <a:off x="6141720" y="3960874"/>
              <a:ext cx="334684" cy="1601266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 flipV="1">
              <a:off x="6173018" y="3984951"/>
              <a:ext cx="191896" cy="353265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7236884" y="3960872"/>
              <a:ext cx="259717" cy="426874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flipV="1">
              <a:off x="7680295" y="3964295"/>
              <a:ext cx="574075" cy="406164"/>
            </a:xfrm>
            <a:prstGeom prst="straightConnector1">
              <a:avLst/>
            </a:prstGeom>
            <a:ln w="19050">
              <a:solidFill>
                <a:srgbClr val="7030A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1988379" y="3799203"/>
              <a:ext cx="578907" cy="3344"/>
            </a:xfrm>
            <a:prstGeom prst="straightConnector1">
              <a:avLst/>
            </a:prstGeom>
            <a:ln w="25400" cmpd="sng">
              <a:solidFill>
                <a:schemeClr val="tx1"/>
              </a:solidFill>
              <a:prstDash val="sysDash"/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V="1">
              <a:off x="6485674" y="3816301"/>
              <a:ext cx="578907" cy="3344"/>
            </a:xfrm>
            <a:prstGeom prst="straightConnector1">
              <a:avLst/>
            </a:prstGeom>
            <a:ln w="25400" cmpd="sng">
              <a:solidFill>
                <a:schemeClr val="tx1"/>
              </a:solidFill>
              <a:prstDash val="sysDash"/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V="1">
              <a:off x="7388577" y="3883857"/>
              <a:ext cx="120818" cy="1661844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V="1">
              <a:off x="8115386" y="3984952"/>
              <a:ext cx="118048" cy="1587153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endCxn id="133" idx="2"/>
            </p:cNvCxnSpPr>
            <p:nvPr/>
          </p:nvCxnSpPr>
          <p:spPr>
            <a:xfrm flipV="1">
              <a:off x="1041783" y="3230082"/>
              <a:ext cx="3178737" cy="329935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endCxn id="133" idx="2"/>
            </p:cNvCxnSpPr>
            <p:nvPr/>
          </p:nvCxnSpPr>
          <p:spPr>
            <a:xfrm flipV="1">
              <a:off x="1854781" y="3230082"/>
              <a:ext cx="2365739" cy="326769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>
              <a:endCxn id="133" idx="2"/>
            </p:cNvCxnSpPr>
            <p:nvPr/>
          </p:nvCxnSpPr>
          <p:spPr>
            <a:xfrm flipV="1">
              <a:off x="2749703" y="3230082"/>
              <a:ext cx="1470817" cy="335130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>
              <a:endCxn id="133" idx="2"/>
            </p:cNvCxnSpPr>
            <p:nvPr/>
          </p:nvCxnSpPr>
          <p:spPr>
            <a:xfrm flipH="1" flipV="1">
              <a:off x="4220520" y="3230082"/>
              <a:ext cx="1948475" cy="335585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>
              <a:endCxn id="133" idx="2"/>
            </p:cNvCxnSpPr>
            <p:nvPr/>
          </p:nvCxnSpPr>
          <p:spPr>
            <a:xfrm flipH="1" flipV="1">
              <a:off x="4220520" y="3230082"/>
              <a:ext cx="3259809" cy="326769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 flipV="1">
              <a:off x="4220521" y="3230083"/>
              <a:ext cx="4012913" cy="331076"/>
            </a:xfrm>
            <a:prstGeom prst="straightConnector1">
              <a:avLst/>
            </a:prstGeom>
            <a:ln w="2540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8442" y="3230082"/>
              <a:ext cx="78832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 smtClean="0"/>
                <a:t>∑</a:t>
              </a:r>
              <a:r>
                <a:rPr lang="en-US" altLang="zh-CN" sz="1000" dirty="0" smtClean="0"/>
                <a:t>(V</a:t>
              </a:r>
              <a:r>
                <a:rPr lang="en-US" altLang="zh-CN" sz="1000" baseline="-25000" dirty="0" smtClean="0"/>
                <a:t>1</a:t>
              </a:r>
              <a:r>
                <a:rPr lang="en-US" altLang="zh-CN" sz="1000" dirty="0" smtClean="0"/>
                <a:t>:V</a:t>
              </a:r>
              <a:r>
                <a:rPr lang="en-US" altLang="zh-CN" sz="1000" baseline="-25000" dirty="0" smtClean="0"/>
                <a:t>n</a:t>
              </a:r>
              <a:r>
                <a:rPr lang="en-US" altLang="zh-CN" sz="1000" dirty="0" smtClean="0"/>
                <a:t>)</a:t>
              </a:r>
              <a:endParaRPr lang="en-US" sz="1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808121" y="3977044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953574" y="3975699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094905" y="4017560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7308348" y="4009289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15754" y="4001028"/>
              <a:ext cx="40048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00" dirty="0"/>
                <a:t>⦿</a:t>
              </a:r>
              <a:endParaRPr lang="en-US" sz="900" dirty="0"/>
            </a:p>
          </p:txBody>
        </p:sp>
        <p:grpSp>
          <p:nvGrpSpPr>
            <p:cNvPr id="69" name="Group 68"/>
            <p:cNvGrpSpPr>
              <a:grpSpLocks noChangeAspect="1"/>
            </p:cNvGrpSpPr>
            <p:nvPr/>
          </p:nvGrpSpPr>
          <p:grpSpPr>
            <a:xfrm>
              <a:off x="6195421" y="6243547"/>
              <a:ext cx="504000" cy="240555"/>
              <a:chOff x="1969512" y="6203059"/>
              <a:chExt cx="1303774" cy="622281"/>
            </a:xfrm>
          </p:grpSpPr>
          <p:sp>
            <p:nvSpPr>
              <p:cNvPr id="109" name="Rounded Rectangle 108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112" name="Straight Connector 111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>
              <a:grpSpLocks noChangeAspect="1"/>
            </p:cNvGrpSpPr>
            <p:nvPr/>
          </p:nvGrpSpPr>
          <p:grpSpPr>
            <a:xfrm>
              <a:off x="4959178" y="6239505"/>
              <a:ext cx="504000" cy="240555"/>
              <a:chOff x="1969512" y="6203059"/>
              <a:chExt cx="1303774" cy="622281"/>
            </a:xfrm>
          </p:grpSpPr>
          <p:sp>
            <p:nvSpPr>
              <p:cNvPr id="105" name="Rounded Rectangle 104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108" name="Straight Connector 107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Group 70"/>
            <p:cNvGrpSpPr>
              <a:grpSpLocks noChangeAspect="1"/>
            </p:cNvGrpSpPr>
            <p:nvPr/>
          </p:nvGrpSpPr>
          <p:grpSpPr>
            <a:xfrm>
              <a:off x="3561613" y="6240334"/>
              <a:ext cx="504000" cy="240555"/>
              <a:chOff x="1969512" y="6203059"/>
              <a:chExt cx="1303774" cy="622281"/>
            </a:xfrm>
          </p:grpSpPr>
          <p:sp>
            <p:nvSpPr>
              <p:cNvPr id="101" name="Rounded Rectangle 100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02" name="Oval 101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103" name="Oval 102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104" name="Straight Connector 103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/>
            <p:cNvGrpSpPr>
              <a:grpSpLocks noChangeAspect="1"/>
            </p:cNvGrpSpPr>
            <p:nvPr/>
          </p:nvGrpSpPr>
          <p:grpSpPr>
            <a:xfrm>
              <a:off x="2545337" y="6243785"/>
              <a:ext cx="504000" cy="240555"/>
              <a:chOff x="1969512" y="6203059"/>
              <a:chExt cx="1303774" cy="622281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8" name="Oval 97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9" name="Oval 98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100" name="Straight Connector 99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 72"/>
            <p:cNvGrpSpPr>
              <a:grpSpLocks noChangeAspect="1"/>
            </p:cNvGrpSpPr>
            <p:nvPr/>
          </p:nvGrpSpPr>
          <p:grpSpPr>
            <a:xfrm>
              <a:off x="1384287" y="6243547"/>
              <a:ext cx="504000" cy="240555"/>
              <a:chOff x="1969512" y="6203059"/>
              <a:chExt cx="1303774" cy="622281"/>
            </a:xfrm>
          </p:grpSpPr>
          <p:sp>
            <p:nvSpPr>
              <p:cNvPr id="93" name="Rounded Rectangle 92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4" name="Oval 93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5" name="Oval 94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96" name="Straight Connector 95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>
              <a:grpSpLocks noChangeAspect="1"/>
            </p:cNvGrpSpPr>
            <p:nvPr/>
          </p:nvGrpSpPr>
          <p:grpSpPr>
            <a:xfrm>
              <a:off x="643374" y="6240334"/>
              <a:ext cx="504000" cy="240555"/>
              <a:chOff x="1969512" y="6203059"/>
              <a:chExt cx="1303774" cy="622281"/>
            </a:xfrm>
          </p:grpSpPr>
          <p:sp>
            <p:nvSpPr>
              <p:cNvPr id="89" name="Rounded Rectangle 88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0" name="Oval 89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91" name="Oval 90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92" name="Straight Connector 91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Group 74"/>
            <p:cNvGrpSpPr>
              <a:grpSpLocks noChangeAspect="1"/>
            </p:cNvGrpSpPr>
            <p:nvPr/>
          </p:nvGrpSpPr>
          <p:grpSpPr>
            <a:xfrm>
              <a:off x="7182729" y="6243548"/>
              <a:ext cx="504000" cy="240555"/>
              <a:chOff x="1969512" y="6203059"/>
              <a:chExt cx="1303774" cy="622281"/>
            </a:xfrm>
          </p:grpSpPr>
          <p:sp>
            <p:nvSpPr>
              <p:cNvPr id="85" name="Rounded Rectangle 84"/>
              <p:cNvSpPr/>
              <p:nvPr/>
            </p:nvSpPr>
            <p:spPr>
              <a:xfrm>
                <a:off x="1969512" y="6203059"/>
                <a:ext cx="1303774" cy="622281"/>
              </a:xfrm>
              <a:prstGeom prst="round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i="1" dirty="0"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86" name="Oval 85"/>
              <p:cNvSpPr>
                <a:spLocks noChangeAspect="1"/>
              </p:cNvSpPr>
              <p:nvPr/>
            </p:nvSpPr>
            <p:spPr>
              <a:xfrm>
                <a:off x="2101779" y="6343574"/>
                <a:ext cx="377906" cy="401472"/>
              </a:xfrm>
              <a:prstGeom prst="ellipse">
                <a:avLst/>
              </a:prstGeom>
              <a:solidFill>
                <a:schemeClr val="accent1">
                  <a:alpha val="13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b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sp>
            <p:nvSpPr>
              <p:cNvPr id="87" name="Oval 86"/>
              <p:cNvSpPr>
                <a:spLocks noChangeAspect="1"/>
              </p:cNvSpPr>
              <p:nvPr/>
            </p:nvSpPr>
            <p:spPr>
              <a:xfrm>
                <a:off x="2741064" y="6290042"/>
                <a:ext cx="428298" cy="455004"/>
              </a:xfrm>
              <a:prstGeom prst="ellipse">
                <a:avLst/>
              </a:prstGeom>
              <a:solidFill>
                <a:schemeClr val="accent4">
                  <a:alpha val="32000"/>
                </a:schemeClr>
              </a:solidFill>
              <a:ln>
                <a:solidFill>
                  <a:srgbClr val="FF992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i="1" dirty="0" smtClean="0">
                    <a:solidFill>
                      <a:schemeClr val="tx1"/>
                    </a:solidFill>
                    <a:latin typeface="Times" charset="0"/>
                    <a:ea typeface="Times" charset="0"/>
                    <a:cs typeface="Times" charset="0"/>
                  </a:rPr>
                  <a:t>w</a:t>
                </a:r>
                <a:endParaRPr lang="en-US" sz="1200" i="1" dirty="0">
                  <a:solidFill>
                    <a:schemeClr val="tx1"/>
                  </a:solidFill>
                  <a:latin typeface="Times" charset="0"/>
                  <a:ea typeface="Times" charset="0"/>
                  <a:cs typeface="Times" charset="0"/>
                </a:endParaRPr>
              </a:p>
            </p:txBody>
          </p:sp>
          <p:cxnSp>
            <p:nvCxnSpPr>
              <p:cNvPr id="88" name="Straight Connector 87"/>
              <p:cNvCxnSpPr/>
              <p:nvPr/>
            </p:nvCxnSpPr>
            <p:spPr>
              <a:xfrm>
                <a:off x="2621399" y="6203059"/>
                <a:ext cx="0" cy="622281"/>
              </a:xfrm>
              <a:prstGeom prst="line">
                <a:avLst/>
              </a:prstGeom>
              <a:ln w="19050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6" name="Straight Arrow Connector 75"/>
            <p:cNvCxnSpPr/>
            <p:nvPr/>
          </p:nvCxnSpPr>
          <p:spPr>
            <a:xfrm flipH="1" flipV="1">
              <a:off x="877806" y="5993163"/>
              <a:ext cx="17568" cy="247171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1636287" y="5999968"/>
              <a:ext cx="22412" cy="243579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 flipV="1">
              <a:off x="2668048" y="6005372"/>
              <a:ext cx="129289" cy="238413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flipH="1" flipV="1">
              <a:off x="3201292" y="6007955"/>
              <a:ext cx="612321" cy="232379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/>
            <p:nvPr/>
          </p:nvCxnSpPr>
          <p:spPr>
            <a:xfrm flipV="1">
              <a:off x="5211178" y="6018468"/>
              <a:ext cx="810501" cy="221037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flipV="1">
              <a:off x="6447421" y="6021476"/>
              <a:ext cx="54784" cy="222071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/>
            <p:nvPr/>
          </p:nvCxnSpPr>
          <p:spPr>
            <a:xfrm flipH="1" flipV="1">
              <a:off x="7408351" y="6014817"/>
              <a:ext cx="26378" cy="228731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stCxn id="40" idx="0"/>
            </p:cNvCxnSpPr>
            <p:nvPr/>
          </p:nvCxnSpPr>
          <p:spPr>
            <a:xfrm flipV="1">
              <a:off x="8115386" y="6034847"/>
              <a:ext cx="9941" cy="208701"/>
            </a:xfrm>
            <a:prstGeom prst="straightConnector1">
              <a:avLst/>
            </a:prstGeom>
            <a:ln w="19050"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4029220" y="5654821"/>
              <a:ext cx="1185200" cy="24622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000" dirty="0" smtClean="0"/>
                <a:t>Bi-LSTM</a:t>
              </a:r>
              <a:r>
                <a:rPr lang="zh-CN" altLang="en-US" sz="1000" dirty="0" smtClean="0"/>
                <a:t> </a:t>
              </a:r>
              <a:r>
                <a:rPr lang="en-US" altLang="zh-CN" sz="1000" dirty="0" smtClean="0"/>
                <a:t>Layers</a:t>
              </a:r>
              <a:endParaRPr lang="en-US" sz="1000" dirty="0"/>
            </a:p>
          </p:txBody>
        </p:sp>
      </p:grpSp>
      <p:sp>
        <p:nvSpPr>
          <p:cNvPr id="190" name="Freeform 189"/>
          <p:cNvSpPr/>
          <p:nvPr/>
        </p:nvSpPr>
        <p:spPr>
          <a:xfrm>
            <a:off x="3334050" y="4994426"/>
            <a:ext cx="2352038" cy="155500"/>
          </a:xfrm>
          <a:custGeom>
            <a:avLst/>
            <a:gdLst>
              <a:gd name="connsiteX0" fmla="*/ 0 w 2482850"/>
              <a:gd name="connsiteY0" fmla="*/ 0 h 142875"/>
              <a:gd name="connsiteX1" fmla="*/ 1133475 w 2482850"/>
              <a:gd name="connsiteY1" fmla="*/ 3175 h 142875"/>
              <a:gd name="connsiteX2" fmla="*/ 2482850 w 2482850"/>
              <a:gd name="connsiteY2" fmla="*/ 142875 h 142875"/>
              <a:gd name="connsiteX3" fmla="*/ 0 w 2482850"/>
              <a:gd name="connsiteY3" fmla="*/ 0 h 142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2850" h="142875">
                <a:moveTo>
                  <a:pt x="0" y="0"/>
                </a:moveTo>
                <a:lnTo>
                  <a:pt x="1133475" y="3175"/>
                </a:lnTo>
                <a:lnTo>
                  <a:pt x="2482850" y="142875"/>
                </a:lnTo>
                <a:lnTo>
                  <a:pt x="0" y="0"/>
                </a:lnTo>
                <a:close/>
              </a:path>
            </a:pathLst>
          </a:cu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Freeform 190"/>
          <p:cNvSpPr/>
          <p:nvPr/>
        </p:nvSpPr>
        <p:spPr>
          <a:xfrm>
            <a:off x="6022437" y="5000937"/>
            <a:ext cx="2290289" cy="154627"/>
          </a:xfrm>
          <a:custGeom>
            <a:avLst/>
            <a:gdLst>
              <a:gd name="connsiteX0" fmla="*/ 0 w 2477192"/>
              <a:gd name="connsiteY0" fmla="*/ 133003 h 133003"/>
              <a:gd name="connsiteX1" fmla="*/ 1416488 w 2477192"/>
              <a:gd name="connsiteY1" fmla="*/ 0 h 133003"/>
              <a:gd name="connsiteX2" fmla="*/ 2477192 w 2477192"/>
              <a:gd name="connsiteY2" fmla="*/ 3325 h 133003"/>
              <a:gd name="connsiteX3" fmla="*/ 0 w 2477192"/>
              <a:gd name="connsiteY3" fmla="*/ 133003 h 133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7192" h="133003">
                <a:moveTo>
                  <a:pt x="0" y="133003"/>
                </a:moveTo>
                <a:lnTo>
                  <a:pt x="1416488" y="0"/>
                </a:lnTo>
                <a:lnTo>
                  <a:pt x="2477192" y="3325"/>
                </a:lnTo>
                <a:lnTo>
                  <a:pt x="0" y="133003"/>
                </a:lnTo>
                <a:close/>
              </a:path>
            </a:pathLst>
          </a:custGeom>
          <a:solidFill>
            <a:srgbClr val="FF0000">
              <a:alpha val="3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TextBox 191"/>
          <p:cNvSpPr txBox="1"/>
          <p:nvPr/>
        </p:nvSpPr>
        <p:spPr>
          <a:xfrm>
            <a:off x="8566463" y="6096344"/>
            <a:ext cx="35336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 smtClean="0">
                <a:latin typeface="Times" charset="0"/>
                <a:ea typeface="Times" charset="0"/>
                <a:cs typeface="Times" charset="0"/>
              </a:rPr>
              <a:t>Implicit</a:t>
            </a:r>
            <a:r>
              <a:rPr lang="zh-CN" altLang="en-US" sz="1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1400" i="1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1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1400" i="1" dirty="0" smtClean="0">
                <a:latin typeface="Times" charset="0"/>
                <a:ea typeface="Times" charset="0"/>
                <a:cs typeface="Times" charset="0"/>
              </a:rPr>
              <a:t>and</a:t>
            </a:r>
            <a:r>
              <a:rPr lang="zh-CN" altLang="en-US" sz="1400" i="1" dirty="0" smtClean="0">
                <a:latin typeface="Times" charset="0"/>
                <a:ea typeface="Times" charset="0"/>
                <a:cs typeface="Times" charset="0"/>
              </a:rPr>
              <a:t>  </a:t>
            </a:r>
            <a:r>
              <a:rPr lang="en-US" altLang="zh-CN" sz="1400" i="1" dirty="0" smtClean="0">
                <a:latin typeface="Times" charset="0"/>
                <a:ea typeface="Times" charset="0"/>
                <a:cs typeface="Times" charset="0"/>
              </a:rPr>
              <a:t>Word-</a:t>
            </a:r>
            <a:r>
              <a:rPr lang="en-US" altLang="zh-CN" sz="1400" i="1" dirty="0" err="1" smtClean="0">
                <a:latin typeface="Times" charset="0"/>
                <a:ea typeface="Times" charset="0"/>
                <a:cs typeface="Times" charset="0"/>
              </a:rPr>
              <a:t>embeddings</a:t>
            </a:r>
            <a:endParaRPr lang="en-US" sz="1400" i="1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6719" y="2465357"/>
            <a:ext cx="2678711" cy="360961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3346" y="3249679"/>
            <a:ext cx="2996174" cy="744391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473" y="5456810"/>
            <a:ext cx="3543687" cy="338342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1138" y="4806720"/>
            <a:ext cx="1124659" cy="45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41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Our</a:t>
            </a:r>
            <a:r>
              <a:rPr lang="zh-CN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Method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smtClean="0"/>
              <a:t>Results</a:t>
            </a:r>
          </a:p>
          <a:p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78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Dataset</a:t>
            </a:r>
          </a:p>
          <a:p>
            <a:pPr lvl="1"/>
            <a:r>
              <a:rPr lang="en-US" altLang="zh-CN" dirty="0" smtClean="0"/>
              <a:t>PTB3</a:t>
            </a:r>
            <a:r>
              <a:rPr lang="zh-CN" altLang="en-US" dirty="0" smtClean="0"/>
              <a:t>  </a:t>
            </a:r>
            <a:r>
              <a:rPr lang="en-US" altLang="zh-CN" dirty="0" smtClean="0"/>
              <a:t>[</a:t>
            </a:r>
            <a:r>
              <a:rPr lang="en-US" dirty="0"/>
              <a:t>standard </a:t>
            </a:r>
            <a:r>
              <a:rPr lang="en-US" dirty="0" smtClean="0"/>
              <a:t>splits</a:t>
            </a:r>
            <a:r>
              <a:rPr lang="en-US" altLang="zh-CN" dirty="0" smtClean="0"/>
              <a:t>]</a:t>
            </a:r>
          </a:p>
          <a:p>
            <a:pPr lvl="1"/>
            <a:r>
              <a:rPr lang="en-US" altLang="zh-CN" dirty="0" smtClean="0"/>
              <a:t>Z-Set</a:t>
            </a:r>
            <a:r>
              <a:rPr lang="zh-CN" altLang="en-US" dirty="0" smtClean="0"/>
              <a:t>  </a:t>
            </a:r>
            <a:r>
              <a:rPr lang="en-US" altLang="zh-CN" dirty="0" smtClean="0"/>
              <a:t>[</a:t>
            </a:r>
            <a:r>
              <a:rPr lang="nb-NO" dirty="0" smtClean="0"/>
              <a:t>Zhang </a:t>
            </a:r>
            <a:r>
              <a:rPr lang="nb-NO" dirty="0"/>
              <a:t>et al. (2016</a:t>
            </a:r>
            <a:r>
              <a:rPr lang="nb-NO" dirty="0" smtClean="0"/>
              <a:t>)</a:t>
            </a:r>
            <a:r>
              <a:rPr lang="en-US" altLang="zh-CN" dirty="0" smtClean="0"/>
              <a:t>]</a:t>
            </a:r>
            <a:r>
              <a:rPr lang="nb-NO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T-Set</a:t>
            </a:r>
            <a:r>
              <a:rPr lang="zh-CN" altLang="en-US" dirty="0" smtClean="0"/>
              <a:t>  </a:t>
            </a:r>
            <a:r>
              <a:rPr lang="en-US" altLang="zh-CN" dirty="0" smtClean="0"/>
              <a:t>[</a:t>
            </a:r>
            <a:r>
              <a:rPr lang="is-IS" dirty="0"/>
              <a:t>Tang et al. (2015</a:t>
            </a:r>
            <a:r>
              <a:rPr lang="is-IS" dirty="0" smtClean="0"/>
              <a:t>)</a:t>
            </a:r>
            <a:r>
              <a:rPr lang="en-US" altLang="zh-CN" dirty="0" smtClean="0"/>
              <a:t>]</a:t>
            </a:r>
            <a:endParaRPr lang="en-US" altLang="zh-C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194" y="3610807"/>
            <a:ext cx="4859741" cy="21050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054" y="6145921"/>
            <a:ext cx="11288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Meishan</a:t>
            </a:r>
            <a:r>
              <a:rPr lang="en-US" sz="1400" dirty="0"/>
              <a:t> Zhang, Yue Zhang, and </a:t>
            </a:r>
            <a:r>
              <a:rPr lang="en-US" sz="1400" dirty="0" err="1"/>
              <a:t>Duy</a:t>
            </a:r>
            <a:r>
              <a:rPr lang="en-US" sz="1400" dirty="0"/>
              <a:t>-Tin Vo. 2016. Gated neural networks for targeted sentiment </a:t>
            </a:r>
            <a:r>
              <a:rPr lang="en-US" sz="1400" dirty="0" smtClean="0"/>
              <a:t>analysis</a:t>
            </a:r>
            <a:r>
              <a:rPr lang="en-US" sz="1400" dirty="0"/>
              <a:t>. In </a:t>
            </a:r>
            <a:r>
              <a:rPr lang="en-US" sz="1400" i="1" dirty="0"/>
              <a:t>AAAI</a:t>
            </a:r>
            <a:r>
              <a:rPr lang="en-US" sz="1400" dirty="0"/>
              <a:t>. pages 3087–3093. </a:t>
            </a:r>
            <a:endParaRPr lang="en-US" sz="1400" dirty="0" smtClean="0"/>
          </a:p>
          <a:p>
            <a:r>
              <a:rPr lang="en-US" sz="1400" dirty="0" err="1"/>
              <a:t>Duyu</a:t>
            </a:r>
            <a:r>
              <a:rPr lang="en-US" sz="1400" dirty="0"/>
              <a:t> Tang, Bing Qin, </a:t>
            </a:r>
            <a:r>
              <a:rPr lang="en-US" sz="1400" dirty="0" err="1"/>
              <a:t>Xiaocheng</a:t>
            </a:r>
            <a:r>
              <a:rPr lang="en-US" sz="1400" dirty="0"/>
              <a:t> Feng, and Ting Liu. 2015. Effective </a:t>
            </a:r>
            <a:r>
              <a:rPr lang="en-US" sz="1400" dirty="0" err="1"/>
              <a:t>lstms</a:t>
            </a:r>
            <a:r>
              <a:rPr lang="en-US" sz="1400" dirty="0"/>
              <a:t> for target-dependent sentiment classification. In </a:t>
            </a:r>
            <a:r>
              <a:rPr lang="en-US" sz="1400" i="1" dirty="0"/>
              <a:t>COLING</a:t>
            </a:r>
            <a:r>
              <a:rPr lang="en-US" sz="1400" dirty="0"/>
              <a:t>. pages 3298–3307. </a:t>
            </a:r>
          </a:p>
        </p:txBody>
      </p:sp>
    </p:spTree>
    <p:extLst>
      <p:ext uri="{BB962C8B-B14F-4D97-AF65-F5344CB8AC3E}">
        <p14:creationId xmlns:p14="http://schemas.microsoft.com/office/powerpoint/2010/main" val="68694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Dataset</a:t>
            </a:r>
          </a:p>
          <a:p>
            <a:pPr lvl="1"/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717" b="16425"/>
          <a:stretch/>
        </p:blipFill>
        <p:spPr>
          <a:xfrm>
            <a:off x="2911648" y="2741469"/>
            <a:ext cx="5484206" cy="357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5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/>
              <a:t>Bottom</a:t>
            </a:r>
            <a:r>
              <a:rPr lang="zh-CN" altLang="en-US" dirty="0"/>
              <a:t> </a:t>
            </a:r>
            <a:r>
              <a:rPr lang="en-US" altLang="zh-CN" dirty="0"/>
              <a:t>syntactic</a:t>
            </a:r>
            <a:r>
              <a:rPr lang="zh-CN" altLang="en-US" dirty="0"/>
              <a:t> </a:t>
            </a:r>
            <a:r>
              <a:rPr lang="en-US" altLang="zh-CN" dirty="0"/>
              <a:t>Model(</a:t>
            </a:r>
            <a:r>
              <a:rPr lang="en-US" altLang="zh-CN" dirty="0">
                <a:solidFill>
                  <a:srgbClr val="0069FF"/>
                </a:solidFill>
              </a:rPr>
              <a:t>Pre-trained</a:t>
            </a:r>
            <a:r>
              <a:rPr lang="zh-CN" altLang="en-US" dirty="0">
                <a:solidFill>
                  <a:srgbClr val="0069FF"/>
                </a:solidFill>
              </a:rPr>
              <a:t> </a:t>
            </a:r>
            <a:r>
              <a:rPr lang="en-US" altLang="zh-CN" dirty="0">
                <a:solidFill>
                  <a:srgbClr val="0069FF"/>
                </a:solidFill>
              </a:rPr>
              <a:t>part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endParaRPr lang="en-US" altLang="zh-C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005" y="3241963"/>
            <a:ext cx="7440049" cy="187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31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Results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implicit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syntax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984" y="2577872"/>
            <a:ext cx="4801813" cy="349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0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F1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polarity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227" y="2892068"/>
            <a:ext cx="5100852" cy="256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21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F1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against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length(Z-Dataset)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544" y="2935888"/>
            <a:ext cx="5337929" cy="264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9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Implicit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syntax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neural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stacking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obviously</a:t>
            </a:r>
            <a:r>
              <a:rPr lang="zh-CN" altLang="en-US" dirty="0" smtClean="0"/>
              <a:t> </a:t>
            </a:r>
            <a:r>
              <a:rPr lang="en-US" altLang="zh-CN" dirty="0" smtClean="0"/>
              <a:t>help</a:t>
            </a:r>
            <a:r>
              <a:rPr lang="zh-CN" altLang="en-US" dirty="0" smtClean="0"/>
              <a:t> </a:t>
            </a:r>
            <a:r>
              <a:rPr lang="en-US" altLang="zh-CN" dirty="0" smtClean="0"/>
              <a:t>enhance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targeted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analysis.</a:t>
            </a:r>
          </a:p>
          <a:p>
            <a:r>
              <a:rPr lang="en-US" altLang="zh-CN" dirty="0" smtClean="0"/>
              <a:t>POS-tagging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positive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implicit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help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short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sentence.</a:t>
            </a:r>
            <a:endParaRPr lang="en-US" altLang="zh-CN" dirty="0"/>
          </a:p>
          <a:p>
            <a:r>
              <a:rPr lang="en-US" altLang="zh-CN" dirty="0" smtClean="0"/>
              <a:t>Dependency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implicit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robust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length.</a:t>
            </a:r>
          </a:p>
        </p:txBody>
      </p:sp>
    </p:spTree>
    <p:extLst>
      <p:ext uri="{BB962C8B-B14F-4D97-AF65-F5344CB8AC3E}">
        <p14:creationId xmlns:p14="http://schemas.microsoft.com/office/powerpoint/2010/main" val="1994078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586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altLang="zh-CN" sz="6600" dirty="0" smtClean="0"/>
          </a:p>
          <a:p>
            <a:pPr marL="0" indent="0" algn="ctr">
              <a:buNone/>
            </a:pPr>
            <a:r>
              <a:rPr lang="en-US" altLang="zh-CN" sz="6600" dirty="0" smtClean="0"/>
              <a:t>Thank</a:t>
            </a:r>
            <a:r>
              <a:rPr lang="zh-CN" altLang="en-US" sz="6600" dirty="0" smtClean="0"/>
              <a:t> </a:t>
            </a:r>
            <a:r>
              <a:rPr lang="en-US" altLang="zh-CN" sz="6600" dirty="0" smtClean="0"/>
              <a:t>you!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altLang="zh-CN" sz="2000" dirty="0" smtClean="0"/>
              <a:t>Code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available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at</a:t>
            </a:r>
            <a:r>
              <a:rPr lang="zh-CN" altLang="en-US" sz="2000" dirty="0" smtClean="0"/>
              <a:t> </a:t>
            </a:r>
            <a:r>
              <a:rPr lang="en-US" altLang="zh-CN" sz="2000" i="1" dirty="0">
                <a:latin typeface="Times" charset="0"/>
                <a:ea typeface="Times" charset="0"/>
                <a:cs typeface="Times" charset="0"/>
                <a:hlinkClick r:id="rId2"/>
              </a:rPr>
              <a:t>https://</a:t>
            </a:r>
            <a:r>
              <a:rPr lang="en-US" altLang="zh-CN" sz="2000" i="1" dirty="0" smtClean="0">
                <a:latin typeface="Times" charset="0"/>
                <a:ea typeface="Times" charset="0"/>
                <a:cs typeface="Times" charset="0"/>
                <a:hlinkClick r:id="rId2"/>
              </a:rPr>
              <a:t>github.com/CooDL/TSSSF</a:t>
            </a:r>
            <a:r>
              <a:rPr lang="zh-CN" altLang="en-US" sz="20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endParaRPr lang="en-US" sz="2000" i="1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5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</a:rPr>
              <a:t>Our</a:t>
            </a:r>
            <a:r>
              <a:rPr lang="zh-CN" altLang="en-US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</a:rPr>
              <a:t>Method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Experiments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Results</a:t>
            </a:r>
          </a:p>
          <a:p>
            <a:r>
              <a:rPr lang="en-US" altLang="zh-CN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32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7733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Targeted Sentiment Analysis</a:t>
            </a:r>
          </a:p>
          <a:p>
            <a:pPr lvl="1"/>
            <a:r>
              <a:rPr lang="en-US" dirty="0" smtClean="0"/>
              <a:t>Given a sentence </a:t>
            </a:r>
            <a:r>
              <a:rPr lang="en-US" i="1" dirty="0" err="1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i="1" baseline="-25000" dirty="0" err="1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dirty="0" smtClean="0"/>
              <a:t> with target words </a:t>
            </a:r>
            <a:r>
              <a:rPr lang="en-US" i="1" dirty="0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i="1" baseline="-25000" dirty="0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/>
              <a:t>, we judge the sentiment</a:t>
            </a:r>
            <a:r>
              <a:rPr lang="en-US" altLang="zh-CN" dirty="0" smtClean="0"/>
              <a:t>(positive,</a:t>
            </a:r>
            <a:r>
              <a:rPr lang="zh-CN" altLang="en-US" dirty="0" smtClean="0"/>
              <a:t> </a:t>
            </a:r>
            <a:r>
              <a:rPr lang="en-US" altLang="zh-CN" dirty="0" smtClean="0"/>
              <a:t>negative,</a:t>
            </a:r>
            <a:r>
              <a:rPr lang="zh-CN" altLang="en-US" dirty="0" smtClean="0"/>
              <a:t> </a:t>
            </a:r>
            <a:r>
              <a:rPr lang="en-US" altLang="zh-CN" dirty="0" smtClean="0"/>
              <a:t>neutral)</a:t>
            </a:r>
            <a:r>
              <a:rPr lang="en-US" dirty="0" smtClean="0"/>
              <a:t> of the sentence towards the target words </a:t>
            </a:r>
            <a:r>
              <a:rPr lang="en-US" i="1" dirty="0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i="1" baseline="-25000" dirty="0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Target Context (</a:t>
            </a:r>
            <a:r>
              <a:rPr lang="en-US" dirty="0" err="1" smtClean="0"/>
              <a:t>Duy</a:t>
            </a:r>
            <a:r>
              <a:rPr lang="en-US" dirty="0" smtClean="0"/>
              <a:t>-Tin Vo and Yue Zhang 2015)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05355" y="4153000"/>
            <a:ext cx="8622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7030A0"/>
                </a:solidFill>
              </a:rPr>
              <a:t>The</a:t>
            </a:r>
            <a:r>
              <a:rPr lang="zh-CN" altLang="en-US" sz="2800" dirty="0" smtClean="0">
                <a:solidFill>
                  <a:srgbClr val="7030A0"/>
                </a:solidFill>
              </a:rPr>
              <a:t> </a:t>
            </a:r>
            <a:r>
              <a:rPr lang="en-US" altLang="zh-CN" sz="2800" dirty="0" smtClean="0">
                <a:solidFill>
                  <a:srgbClr val="7030A0"/>
                </a:solidFill>
              </a:rPr>
              <a:t>food</a:t>
            </a:r>
            <a:r>
              <a:rPr lang="zh-CN" altLang="en-US" sz="2800" dirty="0" smtClean="0">
                <a:solidFill>
                  <a:srgbClr val="7030A0"/>
                </a:solidFill>
              </a:rPr>
              <a:t> </a:t>
            </a:r>
            <a:r>
              <a:rPr lang="en-US" altLang="zh-CN" sz="2800" dirty="0" smtClean="0">
                <a:solidFill>
                  <a:srgbClr val="7030A0"/>
                </a:solidFill>
              </a:rPr>
              <a:t>in</a:t>
            </a:r>
            <a:r>
              <a:rPr lang="zh-CN" altLang="en-US" sz="2800" dirty="0" smtClean="0">
                <a:solidFill>
                  <a:srgbClr val="7030A0"/>
                </a:solidFill>
              </a:rPr>
              <a:t> </a:t>
            </a:r>
            <a:r>
              <a:rPr lang="en-US" altLang="zh-CN" sz="2800" dirty="0" smtClean="0">
                <a:solidFill>
                  <a:srgbClr val="0069FF"/>
                </a:solidFill>
              </a:rPr>
              <a:t>Cafe</a:t>
            </a:r>
            <a:r>
              <a:rPr lang="zh-CN" altLang="en-US" sz="2800" dirty="0" smtClean="0">
                <a:solidFill>
                  <a:srgbClr val="0069FF"/>
                </a:solidFill>
              </a:rPr>
              <a:t> </a:t>
            </a:r>
            <a:r>
              <a:rPr lang="en-US" altLang="zh-CN" sz="2800" dirty="0" smtClean="0">
                <a:solidFill>
                  <a:srgbClr val="0069FF"/>
                </a:solidFill>
              </a:rPr>
              <a:t>Owl</a:t>
            </a:r>
            <a:r>
              <a:rPr lang="en-US" sz="2800" dirty="0" smtClean="0"/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is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more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delicious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than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that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in</a:t>
            </a:r>
            <a:r>
              <a:rPr lang="zh-CN" altLang="en-US" sz="2800" dirty="0" smtClean="0">
                <a:solidFill>
                  <a:srgbClr val="D29E02"/>
                </a:solidFill>
              </a:rPr>
              <a:t> </a:t>
            </a:r>
            <a:r>
              <a:rPr lang="en-US" altLang="zh-CN" sz="2800" dirty="0" smtClean="0">
                <a:solidFill>
                  <a:srgbClr val="D29E02"/>
                </a:solidFill>
              </a:rPr>
              <a:t>Cathy’s </a:t>
            </a:r>
            <a:r>
              <a:rPr lang="en-US" sz="2800" dirty="0" smtClean="0">
                <a:solidFill>
                  <a:srgbClr val="D29E02"/>
                </a:solidFill>
              </a:rPr>
              <a:t>.</a:t>
            </a:r>
            <a:endParaRPr lang="en-US" sz="2800" dirty="0">
              <a:solidFill>
                <a:srgbClr val="D29E02"/>
              </a:solidFill>
            </a:endParaRPr>
          </a:p>
        </p:txBody>
      </p:sp>
      <p:sp>
        <p:nvSpPr>
          <p:cNvPr id="6" name="Left Brace 5"/>
          <p:cNvSpPr/>
          <p:nvPr/>
        </p:nvSpPr>
        <p:spPr>
          <a:xfrm rot="16200000">
            <a:off x="5880690" y="750015"/>
            <a:ext cx="360000" cy="8208000"/>
          </a:xfrm>
          <a:prstGeom prst="leftBrac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 rot="5400000">
            <a:off x="4076898" y="3524470"/>
            <a:ext cx="327559" cy="1186027"/>
          </a:xfrm>
          <a:prstGeom prst="leftBrace">
            <a:avLst/>
          </a:prstGeom>
          <a:ln w="25400">
            <a:solidFill>
              <a:srgbClr val="006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908430" y="4922912"/>
            <a:ext cx="633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 dirty="0" err="1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sz="2400" i="1" baseline="-25000" dirty="0" err="1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n</a:t>
            </a:r>
            <a:endParaRPr lang="en-US" sz="2400" i="1" baseline="-25000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71451" y="3492992"/>
            <a:ext cx="633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i="1" dirty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2400" i="1" baseline="-25000" dirty="0" smtClean="0">
                <a:solidFill>
                  <a:srgbClr val="0069FF"/>
                </a:solidFill>
                <a:latin typeface="Times New Roman" charset="0"/>
                <a:ea typeface="Times New Roman" charset="0"/>
                <a:cs typeface="Times New Roman" charset="0"/>
              </a:rPr>
              <a:t>m</a:t>
            </a:r>
            <a:endParaRPr lang="en-US" sz="2400" i="1" baseline="-25000" dirty="0">
              <a:solidFill>
                <a:srgbClr val="0069FF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41587" y="3612041"/>
            <a:ext cx="8886091" cy="1753148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5008060" y="5854742"/>
            <a:ext cx="2150560" cy="476655"/>
            <a:chOff x="5017788" y="5463340"/>
            <a:chExt cx="2150560" cy="476655"/>
          </a:xfrm>
        </p:grpSpPr>
        <p:sp>
          <p:nvSpPr>
            <p:cNvPr id="12" name="Rectangle 11"/>
            <p:cNvSpPr/>
            <p:nvPr/>
          </p:nvSpPr>
          <p:spPr>
            <a:xfrm>
              <a:off x="5017788" y="5463340"/>
              <a:ext cx="2150560" cy="476655"/>
            </a:xfrm>
            <a:prstGeom prst="rect">
              <a:avLst/>
            </a:prstGeom>
            <a:noFill/>
            <a:ln w="254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13574" y="5528165"/>
              <a:ext cx="9105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Positive</a:t>
              </a:r>
              <a:endParaRPr lang="en-US" dirty="0"/>
            </a:p>
          </p:txBody>
        </p:sp>
      </p:grpSp>
      <p:sp>
        <p:nvSpPr>
          <p:cNvPr id="15" name="Right Arrow 14"/>
          <p:cNvSpPr/>
          <p:nvPr/>
        </p:nvSpPr>
        <p:spPr>
          <a:xfrm rot="5400000">
            <a:off x="5877392" y="5313557"/>
            <a:ext cx="382933" cy="634611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892279" y="3547747"/>
            <a:ext cx="8254043" cy="743345"/>
            <a:chOff x="1892279" y="3547747"/>
            <a:chExt cx="8254043" cy="743345"/>
          </a:xfrm>
        </p:grpSpPr>
        <p:sp>
          <p:nvSpPr>
            <p:cNvPr id="16" name="Left Brace 15"/>
            <p:cNvSpPr/>
            <p:nvPr/>
          </p:nvSpPr>
          <p:spPr>
            <a:xfrm rot="5400000">
              <a:off x="2578860" y="3289550"/>
              <a:ext cx="314961" cy="1688124"/>
            </a:xfrm>
            <a:prstGeom prst="leftBrace">
              <a:avLst>
                <a:gd name="adj1" fmla="val 8333"/>
                <a:gd name="adj2" fmla="val 48574"/>
              </a:avLst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23633" y="3589999"/>
              <a:ext cx="19712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solidFill>
                    <a:srgbClr val="7030A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Left</a:t>
              </a:r>
              <a:r>
                <a:rPr lang="en-US" altLang="zh-CN" sz="2400" i="1" baseline="-25000" dirty="0" smtClean="0">
                  <a:solidFill>
                    <a:srgbClr val="7030A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 </a:t>
              </a:r>
              <a:r>
                <a:rPr lang="en-US" altLang="zh-CN" sz="2400" i="1" dirty="0" smtClean="0">
                  <a:solidFill>
                    <a:srgbClr val="7030A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Context</a:t>
              </a:r>
              <a:endParaRPr lang="en-US" sz="2400" i="1" baseline="-25000" dirty="0">
                <a:solidFill>
                  <a:srgbClr val="7030A0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8" name="Left Brace 17"/>
            <p:cNvSpPr/>
            <p:nvPr/>
          </p:nvSpPr>
          <p:spPr>
            <a:xfrm rot="5400000">
              <a:off x="7429589" y="1551457"/>
              <a:ext cx="295204" cy="5138263"/>
            </a:xfrm>
            <a:prstGeom prst="leftBrace">
              <a:avLst/>
            </a:prstGeom>
            <a:ln w="25400">
              <a:solidFill>
                <a:srgbClr val="D29E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975788" y="3547747"/>
              <a:ext cx="2002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i="1" dirty="0" smtClean="0">
                  <a:solidFill>
                    <a:srgbClr val="D29E02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Right Context</a:t>
              </a:r>
              <a:endParaRPr lang="en-US" sz="2400" i="1" baseline="-25000" dirty="0">
                <a:solidFill>
                  <a:srgbClr val="D29E02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67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/>
      <p:bldP spid="9" grpId="0"/>
      <p:bldP spid="10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070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Baselines:</a:t>
            </a:r>
          </a:p>
          <a:p>
            <a:pPr lvl="1"/>
            <a:r>
              <a:rPr lang="en-US" dirty="0"/>
              <a:t>Vo and Zhang (2015)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26328"/>
            <a:ext cx="10058400" cy="3057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91067" y="6146800"/>
            <a:ext cx="1102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Duy</a:t>
            </a:r>
            <a:r>
              <a:rPr lang="en-US" dirty="0"/>
              <a:t>-Tin Vo and Yue Zhang. 2015. Target-dependent twitter sentiment classification with rich automatic features. In </a:t>
            </a:r>
            <a:r>
              <a:rPr lang="en-US" i="1" dirty="0"/>
              <a:t>IJCAI</a:t>
            </a:r>
            <a:r>
              <a:rPr lang="en-US" dirty="0"/>
              <a:t>. pages 1347–1353 </a:t>
            </a:r>
          </a:p>
        </p:txBody>
      </p:sp>
    </p:spTree>
    <p:extLst>
      <p:ext uri="{BB962C8B-B14F-4D97-AF65-F5344CB8AC3E}">
        <p14:creationId xmlns:p14="http://schemas.microsoft.com/office/powerpoint/2010/main" val="161228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070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Baselines:</a:t>
            </a:r>
          </a:p>
          <a:p>
            <a:pPr lvl="1"/>
            <a:r>
              <a:rPr lang="en-US" altLang="zh-CN" dirty="0" smtClean="0"/>
              <a:t>Zhang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al.</a:t>
            </a:r>
            <a:r>
              <a:rPr lang="zh-CN" altLang="en-US" dirty="0" smtClean="0"/>
              <a:t> </a:t>
            </a:r>
            <a:r>
              <a:rPr lang="en-US" dirty="0" smtClean="0"/>
              <a:t>(201</a:t>
            </a:r>
            <a:r>
              <a:rPr lang="en-US" altLang="zh-CN" dirty="0" smtClean="0"/>
              <a:t>6</a:t>
            </a:r>
            <a:r>
              <a:rPr lang="en-US" dirty="0" smtClean="0"/>
              <a:t>)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335" y="1906655"/>
            <a:ext cx="5821340" cy="40241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1067" y="6146800"/>
            <a:ext cx="1102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Meishan</a:t>
            </a:r>
            <a:r>
              <a:rPr lang="en-US" dirty="0"/>
              <a:t> Zhang, Yue Zhang, and </a:t>
            </a:r>
            <a:r>
              <a:rPr lang="en-US" dirty="0" err="1"/>
              <a:t>Duy</a:t>
            </a:r>
            <a:r>
              <a:rPr lang="en-US" dirty="0"/>
              <a:t>-Tin Vo. 2016. Gated neural networks for targeted sentiment </a:t>
            </a:r>
            <a:r>
              <a:rPr lang="en-US" dirty="0" err="1"/>
              <a:t>analy</a:t>
            </a:r>
            <a:r>
              <a:rPr lang="en-US" dirty="0"/>
              <a:t>- sis. In </a:t>
            </a:r>
            <a:r>
              <a:rPr lang="en-US" i="1" dirty="0"/>
              <a:t>AAAI</a:t>
            </a:r>
            <a:r>
              <a:rPr lang="en-US" dirty="0"/>
              <a:t>. pages 3087–3093. </a:t>
            </a:r>
          </a:p>
        </p:txBody>
      </p:sp>
    </p:spTree>
    <p:extLst>
      <p:ext uri="{BB962C8B-B14F-4D97-AF65-F5344CB8AC3E}">
        <p14:creationId xmlns:p14="http://schemas.microsoft.com/office/powerpoint/2010/main" val="23532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070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Baselines:</a:t>
            </a:r>
          </a:p>
          <a:p>
            <a:pPr lvl="1"/>
            <a:r>
              <a:rPr lang="en-US" altLang="zh-CN" dirty="0" smtClean="0"/>
              <a:t>Tang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al.</a:t>
            </a:r>
            <a:r>
              <a:rPr lang="zh-CN" altLang="en-US" dirty="0" smtClean="0"/>
              <a:t> </a:t>
            </a:r>
            <a:r>
              <a:rPr lang="en-US" dirty="0" smtClean="0"/>
              <a:t>(201</a:t>
            </a:r>
            <a:r>
              <a:rPr lang="en-US" altLang="zh-CN" dirty="0" smtClean="0"/>
              <a:t>6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1067" y="6146800"/>
            <a:ext cx="1127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Duyu</a:t>
            </a:r>
            <a:r>
              <a:rPr lang="en-US" dirty="0" smtClean="0"/>
              <a:t> Tang, Bing Qin, </a:t>
            </a:r>
            <a:r>
              <a:rPr lang="en-US" dirty="0" err="1" smtClean="0"/>
              <a:t>Xiaocheng</a:t>
            </a:r>
            <a:r>
              <a:rPr lang="en-US" dirty="0" smtClean="0"/>
              <a:t> Feng, and Ting Liu</a:t>
            </a:r>
            <a:r>
              <a:rPr lang="en-US" smtClean="0"/>
              <a:t>. 201</a:t>
            </a:r>
            <a:r>
              <a:rPr lang="en-US" altLang="zh-CN" smtClean="0"/>
              <a:t>6</a:t>
            </a:r>
            <a:r>
              <a:rPr lang="en-US" smtClean="0"/>
              <a:t>. </a:t>
            </a:r>
            <a:r>
              <a:rPr lang="en-US" dirty="0" smtClean="0"/>
              <a:t>Effective </a:t>
            </a:r>
            <a:r>
              <a:rPr lang="en-US" dirty="0" err="1" smtClean="0"/>
              <a:t>lstms</a:t>
            </a:r>
            <a:r>
              <a:rPr lang="en-US" dirty="0" smtClean="0"/>
              <a:t> for target-dependent sentiment classification. In </a:t>
            </a:r>
            <a:r>
              <a:rPr lang="en-US" i="1" dirty="0" smtClean="0"/>
              <a:t>COLING</a:t>
            </a:r>
            <a:r>
              <a:rPr lang="en-US" dirty="0" smtClean="0"/>
              <a:t>. pages 3298–3307.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53" y="2633132"/>
            <a:ext cx="11017948" cy="337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0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070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Baselines:</a:t>
            </a:r>
          </a:p>
          <a:p>
            <a:pPr lvl="1"/>
            <a:r>
              <a:rPr lang="en-US" altLang="zh-CN" dirty="0" smtClean="0"/>
              <a:t>Liu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Zhang</a:t>
            </a:r>
            <a:r>
              <a:rPr lang="zh-CN" altLang="en-US" dirty="0" smtClean="0"/>
              <a:t> </a:t>
            </a:r>
            <a:r>
              <a:rPr lang="en-US" dirty="0" smtClean="0"/>
              <a:t>(201</a:t>
            </a:r>
            <a:r>
              <a:rPr lang="en-US" altLang="zh-CN" dirty="0"/>
              <a:t>7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1067" y="6146800"/>
            <a:ext cx="1127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Jiangming</a:t>
            </a:r>
            <a:r>
              <a:rPr lang="en-US" dirty="0"/>
              <a:t> Liu and Yue Zhang. 2017. Attention mod- </a:t>
            </a:r>
            <a:r>
              <a:rPr lang="en-US" dirty="0" err="1"/>
              <a:t>eling</a:t>
            </a:r>
            <a:r>
              <a:rPr lang="en-US" dirty="0"/>
              <a:t> for targeted sentiment. </a:t>
            </a:r>
            <a:r>
              <a:rPr lang="en-US" i="1" dirty="0"/>
              <a:t>EACL 2017 </a:t>
            </a:r>
            <a:r>
              <a:rPr lang="en-US" dirty="0"/>
              <a:t>page 572.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32" y="2826328"/>
            <a:ext cx="6079067" cy="295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93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Background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00070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Baselines:</a:t>
            </a:r>
          </a:p>
          <a:p>
            <a:pPr lvl="1"/>
            <a:r>
              <a:rPr lang="en-US" altLang="zh-CN" dirty="0" smtClean="0"/>
              <a:t>Results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573" y="3040076"/>
            <a:ext cx="6012854" cy="230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1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5014</TotalTime>
  <Words>900</Words>
  <Application>Microsoft Macintosh PowerPoint</Application>
  <PresentationFormat>Widescreen</PresentationFormat>
  <Paragraphs>375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Calibri</vt:lpstr>
      <vt:lpstr>Calibri Light</vt:lpstr>
      <vt:lpstr>DengXian</vt:lpstr>
      <vt:lpstr>DengXian Light</vt:lpstr>
      <vt:lpstr>Mangal</vt:lpstr>
      <vt:lpstr>Times</vt:lpstr>
      <vt:lpstr>Times New Roman</vt:lpstr>
      <vt:lpstr>Office Theme</vt:lpstr>
      <vt:lpstr>Implicit Syntax for Targeted Sentiment Analysis  </vt:lpstr>
      <vt:lpstr>Outline</vt:lpstr>
      <vt:lpstr>Outline</vt:lpstr>
      <vt:lpstr>Background</vt:lpstr>
      <vt:lpstr>Background</vt:lpstr>
      <vt:lpstr>Background</vt:lpstr>
      <vt:lpstr>Background</vt:lpstr>
      <vt:lpstr>Background</vt:lpstr>
      <vt:lpstr>Background</vt:lpstr>
      <vt:lpstr>Background</vt:lpstr>
      <vt:lpstr>Background</vt:lpstr>
      <vt:lpstr>Our Method </vt:lpstr>
      <vt:lpstr>Our Method </vt:lpstr>
      <vt:lpstr>Our Method </vt:lpstr>
      <vt:lpstr>Our Method </vt:lpstr>
      <vt:lpstr>Our Method </vt:lpstr>
      <vt:lpstr>Our Method </vt:lpstr>
      <vt:lpstr>Our Method </vt:lpstr>
      <vt:lpstr>Our Method </vt:lpstr>
      <vt:lpstr>Our Method </vt:lpstr>
      <vt:lpstr>Outline</vt:lpstr>
      <vt:lpstr>Experiments and Results</vt:lpstr>
      <vt:lpstr>Experiments and Results</vt:lpstr>
      <vt:lpstr>Experiments and Results</vt:lpstr>
      <vt:lpstr>Experiments and Results</vt:lpstr>
      <vt:lpstr>Experiments and Results</vt:lpstr>
      <vt:lpstr>Experiments and 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Implicit Syntax for Targeted Sentiment Analysis  </dc:title>
  <dc:creator>Gao Yuze</dc:creator>
  <cp:lastModifiedBy>Gao Yuze</cp:lastModifiedBy>
  <cp:revision>109</cp:revision>
  <cp:lastPrinted>2017-11-21T08:10:40Z</cp:lastPrinted>
  <dcterms:created xsi:type="dcterms:W3CDTF">2017-11-10T03:34:38Z</dcterms:created>
  <dcterms:modified xsi:type="dcterms:W3CDTF">2017-11-21T08:41:19Z</dcterms:modified>
</cp:coreProperties>
</file>

<file path=docProps/thumbnail.jpeg>
</file>